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sldIdLst>
    <p:sldId id="257" r:id="rId2"/>
    <p:sldId id="28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8"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presProps" Target="pres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C157C6EE-3E76-40A3-BB15-CA5382BC403C}" type="datetimeFigureOut">
              <a:rPr lang="tr-TR" smtClean="0"/>
              <a:t>6.01.2022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6E4F671F-9005-45BD-A90C-CF4A4DBD0770}" type="slidenum">
              <a:rPr lang="tr-TR" smtClean="0"/>
              <a:t>‹#›</a:t>
            </a:fld>
            <a:endParaRPr lang="tr-TR"/>
          </a:p>
        </p:txBody>
      </p:sp>
    </p:spTree>
    <p:extLst>
      <p:ext uri="{BB962C8B-B14F-4D97-AF65-F5344CB8AC3E}">
        <p14:creationId xmlns:p14="http://schemas.microsoft.com/office/powerpoint/2010/main" val="1697748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C157C6EE-3E76-40A3-BB15-CA5382BC403C}" type="datetimeFigureOut">
              <a:rPr lang="tr-TR" smtClean="0"/>
              <a:t>6.01.2022</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E4F671F-9005-45BD-A90C-CF4A4DBD0770}" type="slidenum">
              <a:rPr lang="tr-TR" smtClean="0"/>
              <a:t>‹#›</a:t>
            </a:fld>
            <a:endParaRPr lang="tr-TR"/>
          </a:p>
        </p:txBody>
      </p:sp>
    </p:spTree>
    <p:extLst>
      <p:ext uri="{BB962C8B-B14F-4D97-AF65-F5344CB8AC3E}">
        <p14:creationId xmlns:p14="http://schemas.microsoft.com/office/powerpoint/2010/main" val="318785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C157C6EE-3E76-40A3-BB15-CA5382BC403C}" type="datetimeFigureOut">
              <a:rPr lang="tr-TR" smtClean="0"/>
              <a:t>6.01.2022</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E4F671F-9005-45BD-A90C-CF4A4DBD0770}" type="slidenum">
              <a:rPr lang="tr-TR" smtClean="0"/>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378822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C157C6EE-3E76-40A3-BB15-CA5382BC403C}" type="datetimeFigureOut">
              <a:rPr lang="tr-TR" smtClean="0"/>
              <a:t>6.01.2022</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E4F671F-9005-45BD-A90C-CF4A4DBD0770}" type="slidenum">
              <a:rPr lang="tr-TR" smtClean="0"/>
              <a:t>‹#›</a:t>
            </a:fld>
            <a:endParaRPr lang="tr-TR"/>
          </a:p>
        </p:txBody>
      </p:sp>
    </p:spTree>
    <p:extLst>
      <p:ext uri="{BB962C8B-B14F-4D97-AF65-F5344CB8AC3E}">
        <p14:creationId xmlns:p14="http://schemas.microsoft.com/office/powerpoint/2010/main" val="3249018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C157C6EE-3E76-40A3-BB15-CA5382BC403C}" type="datetimeFigureOut">
              <a:rPr lang="tr-TR" smtClean="0"/>
              <a:t>6.01.2022</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E4F671F-9005-45BD-A90C-CF4A4DBD0770}" type="slidenum">
              <a:rPr lang="tr-TR" smtClean="0"/>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651543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C157C6EE-3E76-40A3-BB15-CA5382BC403C}" type="datetimeFigureOut">
              <a:rPr lang="tr-TR" smtClean="0"/>
              <a:t>6.01.2022</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E4F671F-9005-45BD-A90C-CF4A4DBD0770}" type="slidenum">
              <a:rPr lang="tr-TR" smtClean="0"/>
              <a:t>‹#›</a:t>
            </a:fld>
            <a:endParaRPr lang="tr-TR"/>
          </a:p>
        </p:txBody>
      </p:sp>
    </p:spTree>
    <p:extLst>
      <p:ext uri="{BB962C8B-B14F-4D97-AF65-F5344CB8AC3E}">
        <p14:creationId xmlns:p14="http://schemas.microsoft.com/office/powerpoint/2010/main" val="25503846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157C6EE-3E76-40A3-BB15-CA5382BC403C}" type="datetimeFigureOut">
              <a:rPr lang="tr-TR" smtClean="0"/>
              <a:t>6.01.2022</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E4F671F-9005-45BD-A90C-CF4A4DBD0770}" type="slidenum">
              <a:rPr lang="tr-TR" smtClean="0"/>
              <a:t>‹#›</a:t>
            </a:fld>
            <a:endParaRPr lang="tr-TR"/>
          </a:p>
        </p:txBody>
      </p:sp>
    </p:spTree>
    <p:extLst>
      <p:ext uri="{BB962C8B-B14F-4D97-AF65-F5344CB8AC3E}">
        <p14:creationId xmlns:p14="http://schemas.microsoft.com/office/powerpoint/2010/main" val="13324382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157C6EE-3E76-40A3-BB15-CA5382BC403C}" type="datetimeFigureOut">
              <a:rPr lang="tr-TR" smtClean="0"/>
              <a:t>6.01.2022</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E4F671F-9005-45BD-A90C-CF4A4DBD0770}" type="slidenum">
              <a:rPr lang="tr-TR" smtClean="0"/>
              <a:t>‹#›</a:t>
            </a:fld>
            <a:endParaRPr lang="tr-TR"/>
          </a:p>
        </p:txBody>
      </p:sp>
    </p:spTree>
    <p:extLst>
      <p:ext uri="{BB962C8B-B14F-4D97-AF65-F5344CB8AC3E}">
        <p14:creationId xmlns:p14="http://schemas.microsoft.com/office/powerpoint/2010/main" val="11021126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880133346"/>
      </p:ext>
    </p:extLst>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157C6EE-3E76-40A3-BB15-CA5382BC403C}" type="datetimeFigureOut">
              <a:rPr lang="tr-TR" smtClean="0"/>
              <a:t>6.01.2022</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E4F671F-9005-45BD-A90C-CF4A4DBD0770}" type="slidenum">
              <a:rPr lang="tr-TR" smtClean="0"/>
              <a:t>‹#›</a:t>
            </a:fld>
            <a:endParaRPr lang="tr-TR"/>
          </a:p>
        </p:txBody>
      </p:sp>
    </p:spTree>
    <p:extLst>
      <p:ext uri="{BB962C8B-B14F-4D97-AF65-F5344CB8AC3E}">
        <p14:creationId xmlns:p14="http://schemas.microsoft.com/office/powerpoint/2010/main" val="2294134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C157C6EE-3E76-40A3-BB15-CA5382BC403C}" type="datetimeFigureOut">
              <a:rPr lang="tr-TR" smtClean="0"/>
              <a:t>6.01.2022</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E4F671F-9005-45BD-A90C-CF4A4DBD0770}" type="slidenum">
              <a:rPr lang="tr-TR" smtClean="0"/>
              <a:t>‹#›</a:t>
            </a:fld>
            <a:endParaRPr lang="tr-TR"/>
          </a:p>
        </p:txBody>
      </p:sp>
    </p:spTree>
    <p:extLst>
      <p:ext uri="{BB962C8B-B14F-4D97-AF65-F5344CB8AC3E}">
        <p14:creationId xmlns:p14="http://schemas.microsoft.com/office/powerpoint/2010/main" val="3947824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157C6EE-3E76-40A3-BB15-CA5382BC403C}" type="datetimeFigureOut">
              <a:rPr lang="tr-TR" smtClean="0"/>
              <a:t>6.01.2022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6E4F671F-9005-45BD-A90C-CF4A4DBD0770}" type="slidenum">
              <a:rPr lang="tr-TR" smtClean="0"/>
              <a:t>‹#›</a:t>
            </a:fld>
            <a:endParaRPr lang="tr-TR"/>
          </a:p>
        </p:txBody>
      </p:sp>
    </p:spTree>
    <p:extLst>
      <p:ext uri="{BB962C8B-B14F-4D97-AF65-F5344CB8AC3E}">
        <p14:creationId xmlns:p14="http://schemas.microsoft.com/office/powerpoint/2010/main" val="1382973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157C6EE-3E76-40A3-BB15-CA5382BC403C}" type="datetimeFigureOut">
              <a:rPr lang="tr-TR" smtClean="0"/>
              <a:t>6.01.2022</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6E4F671F-9005-45BD-A90C-CF4A4DBD0770}" type="slidenum">
              <a:rPr lang="tr-TR" smtClean="0"/>
              <a:t>‹#›</a:t>
            </a:fld>
            <a:endParaRPr lang="tr-TR"/>
          </a:p>
        </p:txBody>
      </p:sp>
    </p:spTree>
    <p:extLst>
      <p:ext uri="{BB962C8B-B14F-4D97-AF65-F5344CB8AC3E}">
        <p14:creationId xmlns:p14="http://schemas.microsoft.com/office/powerpoint/2010/main" val="1702227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C157C6EE-3E76-40A3-BB15-CA5382BC403C}" type="datetimeFigureOut">
              <a:rPr lang="tr-TR" smtClean="0"/>
              <a:t>6.01.2022</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E4F671F-9005-45BD-A90C-CF4A4DBD0770}" type="slidenum">
              <a:rPr lang="tr-TR" smtClean="0"/>
              <a:t>‹#›</a:t>
            </a:fld>
            <a:endParaRPr lang="tr-TR"/>
          </a:p>
        </p:txBody>
      </p:sp>
    </p:spTree>
    <p:extLst>
      <p:ext uri="{BB962C8B-B14F-4D97-AF65-F5344CB8AC3E}">
        <p14:creationId xmlns:p14="http://schemas.microsoft.com/office/powerpoint/2010/main" val="880841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57C6EE-3E76-40A3-BB15-CA5382BC403C}" type="datetimeFigureOut">
              <a:rPr lang="tr-TR" smtClean="0"/>
              <a:t>6.01.2022</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E4F671F-9005-45BD-A90C-CF4A4DBD0770}" type="slidenum">
              <a:rPr lang="tr-TR" smtClean="0"/>
              <a:t>‹#›</a:t>
            </a:fld>
            <a:endParaRPr lang="tr-TR"/>
          </a:p>
        </p:txBody>
      </p:sp>
    </p:spTree>
    <p:extLst>
      <p:ext uri="{BB962C8B-B14F-4D97-AF65-F5344CB8AC3E}">
        <p14:creationId xmlns:p14="http://schemas.microsoft.com/office/powerpoint/2010/main" val="769762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C157C6EE-3E76-40A3-BB15-CA5382BC403C}" type="datetimeFigureOut">
              <a:rPr lang="tr-TR" smtClean="0"/>
              <a:t>6.01.2022</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E4F671F-9005-45BD-A90C-CF4A4DBD0770}" type="slidenum">
              <a:rPr lang="tr-TR" smtClean="0"/>
              <a:t>‹#›</a:t>
            </a:fld>
            <a:endParaRPr lang="tr-TR"/>
          </a:p>
        </p:txBody>
      </p:sp>
    </p:spTree>
    <p:extLst>
      <p:ext uri="{BB962C8B-B14F-4D97-AF65-F5344CB8AC3E}">
        <p14:creationId xmlns:p14="http://schemas.microsoft.com/office/powerpoint/2010/main" val="3291710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C157C6EE-3E76-40A3-BB15-CA5382BC403C}" type="datetimeFigureOut">
              <a:rPr lang="tr-TR" smtClean="0"/>
              <a:t>6.01.2022</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E4F671F-9005-45BD-A90C-CF4A4DBD0770}" type="slidenum">
              <a:rPr lang="tr-TR" smtClean="0"/>
              <a:t>‹#›</a:t>
            </a:fld>
            <a:endParaRPr lang="tr-TR"/>
          </a:p>
        </p:txBody>
      </p:sp>
    </p:spTree>
    <p:extLst>
      <p:ext uri="{BB962C8B-B14F-4D97-AF65-F5344CB8AC3E}">
        <p14:creationId xmlns:p14="http://schemas.microsoft.com/office/powerpoint/2010/main" val="4053328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C157C6EE-3E76-40A3-BB15-CA5382BC403C}" type="datetimeFigureOut">
              <a:rPr lang="tr-TR" smtClean="0"/>
              <a:t>6.01.2022</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6E4F671F-9005-45BD-A90C-CF4A4DBD0770}" type="slidenum">
              <a:rPr lang="tr-TR" smtClean="0"/>
              <a:t>‹#›</a:t>
            </a:fld>
            <a:endParaRPr lang="tr-TR"/>
          </a:p>
        </p:txBody>
      </p:sp>
    </p:spTree>
    <p:extLst>
      <p:ext uri="{BB962C8B-B14F-4D97-AF65-F5344CB8AC3E}">
        <p14:creationId xmlns:p14="http://schemas.microsoft.com/office/powerpoint/2010/main" val="53047491"/>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 /><Relationship Id="rId3" Type="http://schemas.openxmlformats.org/officeDocument/2006/relationships/image" Target="../media/image2.jpeg" /><Relationship Id="rId7" Type="http://schemas.openxmlformats.org/officeDocument/2006/relationships/image" Target="../media/image6.png" /><Relationship Id="rId2" Type="http://schemas.openxmlformats.org/officeDocument/2006/relationships/image" Target="../media/image1.png" /><Relationship Id="rId1" Type="http://schemas.openxmlformats.org/officeDocument/2006/relationships/slideLayout" Target="../slideLayouts/slideLayout1.xml" /><Relationship Id="rId6" Type="http://schemas.openxmlformats.org/officeDocument/2006/relationships/image" Target="../media/image5.jpeg" /><Relationship Id="rId5" Type="http://schemas.openxmlformats.org/officeDocument/2006/relationships/image" Target="../media/image4.jpeg" /><Relationship Id="rId4" Type="http://schemas.openxmlformats.org/officeDocument/2006/relationships/image" Target="../media/image3.png"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 /></Relationships>
</file>

<file path=ppt/slides/_rels/slide12.xml.rels><?xml version="1.0" encoding="UTF-8" standalone="yes"?>
<Relationships xmlns="http://schemas.openxmlformats.org/package/2006/relationships"><Relationship Id="rId2" Type="http://schemas.openxmlformats.org/officeDocument/2006/relationships/image" Target="../media/image11.jpeg" /><Relationship Id="rId1" Type="http://schemas.openxmlformats.org/officeDocument/2006/relationships/slideLayout" Target="../slideLayouts/slideLayout1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 /></Relationships>
</file>

<file path=ppt/slides/_rels/slide2.xml.rels><?xml version="1.0" encoding="UTF-8" standalone="yes"?>
<Relationships xmlns="http://schemas.openxmlformats.org/package/2006/relationships"><Relationship Id="rId2" Type="http://schemas.openxmlformats.org/officeDocument/2006/relationships/image" Target="../media/image8.jpg"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 /></Relationships>
</file>

<file path=ppt/slides/_rels/slide3.xml.rels><?xml version="1.0" encoding="UTF-8" standalone="yes"?>
<Relationships xmlns="http://schemas.openxmlformats.org/package/2006/relationships"><Relationship Id="rId2" Type="http://schemas.openxmlformats.org/officeDocument/2006/relationships/image" Target="../media/image9.png" /><Relationship Id="rId1" Type="http://schemas.openxmlformats.org/officeDocument/2006/relationships/slideLayout" Target="../slideLayouts/slideLayout17.xml" /></Relationships>
</file>

<file path=ppt/slides/_rels/slide30.xml.rels><?xml version="1.0" encoding="UTF-8" standalone="yes"?>
<Relationships xmlns="http://schemas.openxmlformats.org/package/2006/relationships"><Relationship Id="rId2" Type="http://schemas.openxmlformats.org/officeDocument/2006/relationships/image" Target="../media/image10.jpg" /><Relationship Id="rId1" Type="http://schemas.openxmlformats.org/officeDocument/2006/relationships/slideLayout" Target="../slideLayouts/slideLayout17.xml" /></Relationships>
</file>

<file path=ppt/slides/_rels/slide31.xml.rels><?xml version="1.0" encoding="UTF-8" standalone="yes"?>
<Relationships xmlns="http://schemas.openxmlformats.org/package/2006/relationships"><Relationship Id="rId3" Type="http://schemas.openxmlformats.org/officeDocument/2006/relationships/hyperlink" Target="https://orgm.meb.gov.tr/meb_iys_dosyalar/2021_12/31110402_2021-2022_BYLSEM_OYRENCY_TANILAMA_VE_YERLEYTYRME_SURECY.mp4" TargetMode="External" /><Relationship Id="rId2" Type="http://schemas.openxmlformats.org/officeDocument/2006/relationships/hyperlink" Target="https://orgm.meb.gov.tr/meb_iys_dosyalar/2021_12/30144032_2021-2022_YILI_BILIM_VE_SANAT_MERKEZLERI_OGRENCI_TANILAMA_VE_YERLESTIRME_KILAVUZU.pdf" TargetMode="External" /><Relationship Id="rId1" Type="http://schemas.openxmlformats.org/officeDocument/2006/relationships/slideLayout" Target="../slideLayouts/slideLayout17.xml" /><Relationship Id="rId6" Type="http://schemas.openxmlformats.org/officeDocument/2006/relationships/hyperlink" Target="https://orgm.meb.gov.tr/meb_iys_dosyalar/2021_12/31104052_MUZYK_YETENEK_ALANI.mp4" TargetMode="External" /><Relationship Id="rId5" Type="http://schemas.openxmlformats.org/officeDocument/2006/relationships/hyperlink" Target="https://orgm.meb.gov.tr/meb_iys_dosyalar/2021_12/31103931_RESYM_YETENEK_ALANI.mp4" TargetMode="External" /><Relationship Id="rId4" Type="http://schemas.openxmlformats.org/officeDocument/2006/relationships/hyperlink" Target="https://orgm.meb.gov.tr/meb_iys_dosyalar/2021_12/31103722_GENEL_ZYHYNSEL_YETENEK_ALANI.mp4" TargetMode="Externa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 /></Relationships>
</file>

<file path=ppt/slides/_rels/slide4.xml.rels><?xml version="1.0" encoding="UTF-8" standalone="yes"?>
<Relationships xmlns="http://schemas.openxmlformats.org/package/2006/relationships"><Relationship Id="rId2" Type="http://schemas.openxmlformats.org/officeDocument/2006/relationships/image" Target="../media/image10.jpg" /><Relationship Id="rId1" Type="http://schemas.openxmlformats.org/officeDocument/2006/relationships/slideLayout" Target="../slideLayouts/slideLayout1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Resim 8" descr="D:\Users\Hp\Desktop\pics-photos-instagram-logo-png-4.png"/>
          <p:cNvPicPr>
            <a:picLocks noChangeAspect="1" noChangeArrowheads="1"/>
          </p:cNvPicPr>
          <p:nvPr/>
        </p:nvPicPr>
        <p:blipFill>
          <a:blip r:embed="rId2" cstate="print"/>
          <a:srcRect/>
          <a:stretch>
            <a:fillRect/>
          </a:stretch>
        </p:blipFill>
        <p:spPr bwMode="auto">
          <a:xfrm>
            <a:off x="493713" y="1445684"/>
            <a:ext cx="450850" cy="575733"/>
          </a:xfrm>
          <a:prstGeom prst="rect">
            <a:avLst/>
          </a:prstGeom>
          <a:noFill/>
          <a:ln w="9525">
            <a:noFill/>
            <a:miter lim="800000"/>
            <a:headEnd/>
            <a:tailEnd/>
          </a:ln>
        </p:spPr>
      </p:pic>
      <p:sp>
        <p:nvSpPr>
          <p:cNvPr id="9219" name="Metin kutusu 3"/>
          <p:cNvSpPr txBox="1">
            <a:spLocks noChangeArrowheads="1"/>
          </p:cNvSpPr>
          <p:nvPr/>
        </p:nvSpPr>
        <p:spPr bwMode="auto">
          <a:xfrm>
            <a:off x="984251" y="1460500"/>
            <a:ext cx="1693863" cy="369332"/>
          </a:xfrm>
          <a:prstGeom prst="rect">
            <a:avLst/>
          </a:prstGeom>
          <a:noFill/>
          <a:ln w="9525">
            <a:noFill/>
            <a:miter lim="800000"/>
            <a:headEnd/>
            <a:tailEnd/>
          </a:ln>
        </p:spPr>
        <p:txBody>
          <a:bodyPr>
            <a:spAutoFit/>
          </a:bodyPr>
          <a:lstStyle/>
          <a:p>
            <a:r>
              <a:rPr lang="tr-TR" dirty="0" err="1">
                <a:latin typeface="Trebuchet MS" pitchFamily="34" charset="0"/>
              </a:rPr>
              <a:t>luleburgazram</a:t>
            </a:r>
            <a:endParaRPr lang="tr-TR" dirty="0">
              <a:latin typeface="Trebuchet MS" pitchFamily="34" charset="0"/>
            </a:endParaRPr>
          </a:p>
        </p:txBody>
      </p:sp>
      <p:pic>
        <p:nvPicPr>
          <p:cNvPr id="9220" name="Resim 10" descr="D:\Users\Hp\Desktop\google-haritalar-konum-ekleme-nasil-yapilir-1578491639.jpg"/>
          <p:cNvPicPr>
            <a:picLocks noChangeAspect="1" noChangeArrowheads="1"/>
          </p:cNvPicPr>
          <p:nvPr/>
        </p:nvPicPr>
        <p:blipFill>
          <a:blip r:embed="rId3" cstate="print"/>
          <a:srcRect/>
          <a:stretch>
            <a:fillRect/>
          </a:stretch>
        </p:blipFill>
        <p:spPr bwMode="auto">
          <a:xfrm>
            <a:off x="474664" y="715915"/>
            <a:ext cx="466725" cy="431800"/>
          </a:xfrm>
          <a:prstGeom prst="rect">
            <a:avLst/>
          </a:prstGeom>
          <a:noFill/>
          <a:ln w="9525">
            <a:noFill/>
            <a:miter lim="800000"/>
            <a:headEnd/>
            <a:tailEnd/>
          </a:ln>
        </p:spPr>
      </p:pic>
      <p:sp>
        <p:nvSpPr>
          <p:cNvPr id="9221" name="Metin kutusu 11"/>
          <p:cNvSpPr txBox="1">
            <a:spLocks noChangeArrowheads="1"/>
          </p:cNvSpPr>
          <p:nvPr/>
        </p:nvSpPr>
        <p:spPr bwMode="auto">
          <a:xfrm>
            <a:off x="944563" y="700393"/>
            <a:ext cx="3467100" cy="646331"/>
          </a:xfrm>
          <a:prstGeom prst="rect">
            <a:avLst/>
          </a:prstGeom>
          <a:noFill/>
          <a:ln w="9525">
            <a:noFill/>
            <a:miter lim="800000"/>
            <a:headEnd/>
            <a:tailEnd/>
          </a:ln>
        </p:spPr>
        <p:txBody>
          <a:bodyPr>
            <a:spAutoFit/>
          </a:bodyPr>
          <a:lstStyle/>
          <a:p>
            <a:r>
              <a:rPr lang="tr-TR" dirty="0">
                <a:latin typeface="Trebuchet MS" pitchFamily="34" charset="0"/>
                <a:ea typeface="Calibri" pitchFamily="34" charset="0"/>
                <a:cs typeface="Calibri" pitchFamily="34" charset="0"/>
              </a:rPr>
              <a:t>Gençlik Mahallesi </a:t>
            </a:r>
          </a:p>
          <a:p>
            <a:r>
              <a:rPr lang="tr-TR" dirty="0">
                <a:latin typeface="Trebuchet MS" pitchFamily="34" charset="0"/>
                <a:ea typeface="Calibri" pitchFamily="34" charset="0"/>
                <a:cs typeface="Calibri" pitchFamily="34" charset="0"/>
              </a:rPr>
              <a:t>Güneş Sokak No:17</a:t>
            </a:r>
          </a:p>
        </p:txBody>
      </p:sp>
      <p:pic>
        <p:nvPicPr>
          <p:cNvPr id="9226" name="Picture 8" descr="D:\Users\Hp\Desktop\unnamed.png"/>
          <p:cNvPicPr>
            <a:picLocks noChangeAspect="1" noChangeArrowheads="1"/>
          </p:cNvPicPr>
          <p:nvPr/>
        </p:nvPicPr>
        <p:blipFill>
          <a:blip r:embed="rId4" cstate="print"/>
          <a:srcRect/>
          <a:stretch>
            <a:fillRect/>
          </a:stretch>
        </p:blipFill>
        <p:spPr bwMode="auto">
          <a:xfrm>
            <a:off x="533400" y="2311399"/>
            <a:ext cx="371475" cy="463551"/>
          </a:xfrm>
          <a:prstGeom prst="rect">
            <a:avLst/>
          </a:prstGeom>
          <a:noFill/>
          <a:ln w="9525">
            <a:noFill/>
            <a:miter lim="800000"/>
            <a:headEnd/>
            <a:tailEnd/>
          </a:ln>
        </p:spPr>
      </p:pic>
      <p:sp>
        <p:nvSpPr>
          <p:cNvPr id="9227" name="Metin kutusu 17"/>
          <p:cNvSpPr txBox="1">
            <a:spLocks noChangeArrowheads="1"/>
          </p:cNvSpPr>
          <p:nvPr/>
        </p:nvSpPr>
        <p:spPr bwMode="auto">
          <a:xfrm>
            <a:off x="994658" y="2358508"/>
            <a:ext cx="2590800" cy="369332"/>
          </a:xfrm>
          <a:prstGeom prst="rect">
            <a:avLst/>
          </a:prstGeom>
          <a:noFill/>
          <a:ln w="9525">
            <a:noFill/>
            <a:miter lim="800000"/>
            <a:headEnd/>
            <a:tailEnd/>
          </a:ln>
        </p:spPr>
        <p:txBody>
          <a:bodyPr>
            <a:spAutoFit/>
          </a:bodyPr>
          <a:lstStyle/>
          <a:p>
            <a:r>
              <a:rPr lang="tr-TR" dirty="0">
                <a:latin typeface="Trebuchet MS" pitchFamily="34" charset="0"/>
              </a:rPr>
              <a:t>0288 415 22 50</a:t>
            </a:r>
          </a:p>
        </p:txBody>
      </p:sp>
      <p:sp>
        <p:nvSpPr>
          <p:cNvPr id="9228" name="Metin kutusu 5"/>
          <p:cNvSpPr txBox="1">
            <a:spLocks noChangeArrowheads="1"/>
          </p:cNvSpPr>
          <p:nvPr/>
        </p:nvSpPr>
        <p:spPr bwMode="auto">
          <a:xfrm>
            <a:off x="2714625" y="952501"/>
            <a:ext cx="4800600" cy="1569660"/>
          </a:xfrm>
          <a:prstGeom prst="rect">
            <a:avLst/>
          </a:prstGeom>
          <a:noFill/>
          <a:ln w="9525">
            <a:noFill/>
            <a:miter lim="800000"/>
            <a:headEnd/>
            <a:tailEnd/>
          </a:ln>
        </p:spPr>
        <p:txBody>
          <a:bodyPr>
            <a:spAutoFit/>
          </a:bodyPr>
          <a:lstStyle/>
          <a:p>
            <a:pPr algn="ctr"/>
            <a:endParaRPr lang="tr-TR" sz="3200" b="1" dirty="0">
              <a:solidFill>
                <a:srgbClr val="FF0000"/>
              </a:solidFill>
              <a:latin typeface="Gill Sans MT" pitchFamily="34" charset="0"/>
            </a:endParaRPr>
          </a:p>
          <a:p>
            <a:pPr algn="ctr"/>
            <a:r>
              <a:rPr lang="tr-TR" sz="3200" b="1" dirty="0">
                <a:solidFill>
                  <a:srgbClr val="FF0000"/>
                </a:solidFill>
                <a:latin typeface="Gill Sans MT" pitchFamily="34" charset="0"/>
              </a:rPr>
              <a:t>BİLSEM SÜRECİ VE</a:t>
            </a:r>
          </a:p>
          <a:p>
            <a:pPr algn="ctr"/>
            <a:r>
              <a:rPr lang="tr-TR" sz="3200" b="1" dirty="0">
                <a:solidFill>
                  <a:srgbClr val="FF0000"/>
                </a:solidFill>
                <a:latin typeface="Gill Sans MT" pitchFamily="34" charset="0"/>
              </a:rPr>
              <a:t>TANITIMI</a:t>
            </a:r>
          </a:p>
        </p:txBody>
      </p:sp>
      <p:pic>
        <p:nvPicPr>
          <p:cNvPr id="9230" name="Picture 4" descr="C:\Users\dell\Desktop\387-3872599_interview-improving-the-customer-branch-head-development-program.png"/>
          <p:cNvPicPr>
            <a:picLocks noChangeAspect="1" noChangeArrowheads="1"/>
          </p:cNvPicPr>
          <p:nvPr/>
        </p:nvPicPr>
        <p:blipFill>
          <a:blip r:embed="rId5" cstate="print"/>
          <a:srcRect/>
          <a:stretch>
            <a:fillRect/>
          </a:stretch>
        </p:blipFill>
        <p:spPr bwMode="auto">
          <a:xfrm>
            <a:off x="323528" y="4298742"/>
            <a:ext cx="2500312" cy="2260600"/>
          </a:xfrm>
          <a:prstGeom prst="rect">
            <a:avLst/>
          </a:prstGeom>
          <a:noFill/>
          <a:ln w="9525">
            <a:noFill/>
            <a:miter lim="800000"/>
            <a:headEnd/>
            <a:tailEnd/>
          </a:ln>
        </p:spPr>
      </p:pic>
      <p:pic>
        <p:nvPicPr>
          <p:cNvPr id="9231" name="Picture 1" descr="C:\Users\dell\Desktop\indir.jpg"/>
          <p:cNvPicPr>
            <a:picLocks noChangeAspect="1" noChangeArrowheads="1"/>
          </p:cNvPicPr>
          <p:nvPr/>
        </p:nvPicPr>
        <p:blipFill>
          <a:blip r:embed="rId6" cstate="print"/>
          <a:srcRect/>
          <a:stretch>
            <a:fillRect/>
          </a:stretch>
        </p:blipFill>
        <p:spPr bwMode="auto">
          <a:xfrm>
            <a:off x="7412385" y="548679"/>
            <a:ext cx="1731616" cy="2308821"/>
          </a:xfrm>
          <a:prstGeom prst="rect">
            <a:avLst/>
          </a:prstGeom>
          <a:noFill/>
          <a:ln w="9525">
            <a:noFill/>
            <a:miter lim="800000"/>
            <a:headEnd/>
            <a:tailEnd/>
          </a:ln>
        </p:spPr>
      </p:pic>
      <p:pic>
        <p:nvPicPr>
          <p:cNvPr id="9232" name="Picture 2" descr="C:\Users\dell\Desktop\indir.png"/>
          <p:cNvPicPr>
            <a:picLocks noChangeAspect="1" noChangeArrowheads="1"/>
          </p:cNvPicPr>
          <p:nvPr/>
        </p:nvPicPr>
        <p:blipFill>
          <a:blip r:embed="rId7" cstate="print"/>
          <a:srcRect/>
          <a:stretch>
            <a:fillRect/>
          </a:stretch>
        </p:blipFill>
        <p:spPr bwMode="auto">
          <a:xfrm>
            <a:off x="6804248" y="3810001"/>
            <a:ext cx="2143125" cy="2857500"/>
          </a:xfrm>
          <a:prstGeom prst="rect">
            <a:avLst/>
          </a:prstGeom>
          <a:noFill/>
          <a:ln w="9525">
            <a:noFill/>
            <a:miter lim="800000"/>
            <a:headEnd/>
            <a:tailEnd/>
          </a:ln>
        </p:spPr>
      </p:pic>
      <p:pic>
        <p:nvPicPr>
          <p:cNvPr id="3" name="Resim 2">
            <a:extLst>
              <a:ext uri="{FF2B5EF4-FFF2-40B4-BE49-F238E27FC236}">
                <a16:creationId xmlns:a16="http://schemas.microsoft.com/office/drawing/2014/main" id="{56F0951C-6FE4-463A-987B-C8F0979C98B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904135" y="4581128"/>
            <a:ext cx="2451759" cy="154344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17411" name="Dikdörtgen 3"/>
          <p:cNvSpPr>
            <a:spLocks noChangeArrowheads="1"/>
          </p:cNvSpPr>
          <p:nvPr/>
        </p:nvSpPr>
        <p:spPr bwMode="auto">
          <a:xfrm>
            <a:off x="1071563" y="1143001"/>
            <a:ext cx="7715250" cy="3031599"/>
          </a:xfrm>
          <a:prstGeom prst="rect">
            <a:avLst/>
          </a:prstGeom>
          <a:noFill/>
          <a:ln w="9525">
            <a:noFill/>
            <a:miter lim="800000"/>
            <a:headEnd/>
            <a:tailEnd/>
          </a:ln>
        </p:spPr>
        <p:txBody>
          <a:bodyPr>
            <a:spAutoFit/>
          </a:bodyPr>
          <a:lstStyle/>
          <a:p>
            <a:r>
              <a:rPr lang="tr-TR" sz="1600" b="1">
                <a:latin typeface="Gill Sans MT" pitchFamily="34" charset="0"/>
              </a:rPr>
              <a:t>Merkez Tanılama Sınav Komisyonunun Oluşturulması</a:t>
            </a:r>
            <a:r>
              <a:rPr lang="tr-TR" sz="1600">
                <a:latin typeface="Gill Sans MT" pitchFamily="34" charset="0"/>
              </a:rPr>
              <a:t> </a:t>
            </a:r>
          </a:p>
          <a:p>
            <a:endParaRPr lang="tr-TR" sz="1600">
              <a:latin typeface="Gill Sans MT" pitchFamily="34" charset="0"/>
            </a:endParaRPr>
          </a:p>
          <a:p>
            <a:r>
              <a:rPr lang="tr-TR" sz="1600" b="1">
                <a:solidFill>
                  <a:srgbClr val="FF0000"/>
                </a:solidFill>
                <a:latin typeface="Gill Sans MT" pitchFamily="34" charset="0"/>
              </a:rPr>
              <a:t>a) </a:t>
            </a:r>
            <a:r>
              <a:rPr lang="tr-TR" sz="1600">
                <a:latin typeface="Gill Sans MT" pitchFamily="34" charset="0"/>
              </a:rPr>
              <a:t>Merkez Tanılama Sınav Komisyonu, Özel Eğitim ve Rehberlik Hizmetleri Genel Müdürünün veya görevlendireceği daire başkanının başkanlığında, üç daire başkanından oluşur. İhtiyaç hâlinde komisyona Rehberlik Hizmetleri ve Özel Yeteneklilerin Geliştirilmesi Daire Başkanlıklarında görevli, alanında uzman ikişer personel de görevlendirebilir. </a:t>
            </a:r>
          </a:p>
          <a:p>
            <a:endParaRPr lang="tr-TR" sz="1600">
              <a:latin typeface="Gill Sans MT" pitchFamily="34" charset="0"/>
            </a:endParaRPr>
          </a:p>
          <a:p>
            <a:r>
              <a:rPr lang="tr-TR" sz="1600" b="1">
                <a:solidFill>
                  <a:srgbClr val="FF0000"/>
                </a:solidFill>
                <a:latin typeface="Gill Sans MT" pitchFamily="34" charset="0"/>
              </a:rPr>
              <a:t>b) </a:t>
            </a:r>
            <a:r>
              <a:rPr lang="tr-TR" sz="1600">
                <a:latin typeface="Gill Sans MT" pitchFamily="34" charset="0"/>
              </a:rPr>
              <a:t>Merkez Tanılama Sınav Komisyonu, her yetenek alanı için Genel Müdürlükte görevli daire başkanının başkanlığında, alanında uzman en az iki üyeden oluşan alt komisyonlar oluşturabilir. </a:t>
            </a:r>
          </a:p>
          <a:p>
            <a:endParaRPr lang="tr-TR" sz="1600">
              <a:latin typeface="Gill Sans MT" pitchFamily="34" charset="0"/>
            </a:endParaRPr>
          </a:p>
          <a:p>
            <a:endParaRPr lang="tr-TR" sz="1500">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18435" name="Dikdörtgen 3"/>
          <p:cNvSpPr>
            <a:spLocks noChangeArrowheads="1"/>
          </p:cNvSpPr>
          <p:nvPr/>
        </p:nvSpPr>
        <p:spPr bwMode="auto">
          <a:xfrm>
            <a:off x="1071563" y="1143001"/>
            <a:ext cx="7715250" cy="3046988"/>
          </a:xfrm>
          <a:prstGeom prst="rect">
            <a:avLst/>
          </a:prstGeom>
          <a:noFill/>
          <a:ln w="9525">
            <a:noFill/>
            <a:miter lim="800000"/>
            <a:headEnd/>
            <a:tailEnd/>
          </a:ln>
        </p:spPr>
        <p:txBody>
          <a:bodyPr>
            <a:spAutoFit/>
          </a:bodyPr>
          <a:lstStyle/>
          <a:p>
            <a:r>
              <a:rPr lang="tr-TR" sz="1600" b="1">
                <a:latin typeface="Gill Sans MT" pitchFamily="34" charset="0"/>
              </a:rPr>
              <a:t>Merkez Tanılama Sınav Komisyonun Görevleri </a:t>
            </a:r>
          </a:p>
          <a:p>
            <a:endParaRPr lang="tr-TR" sz="1600">
              <a:latin typeface="Gill Sans MT" pitchFamily="34" charset="0"/>
            </a:endParaRPr>
          </a:p>
          <a:p>
            <a:r>
              <a:rPr lang="tr-TR" sz="1600" b="1">
                <a:solidFill>
                  <a:srgbClr val="FF0000"/>
                </a:solidFill>
                <a:latin typeface="Gill Sans MT" pitchFamily="34" charset="0"/>
              </a:rPr>
              <a:t>a) </a:t>
            </a:r>
            <a:r>
              <a:rPr lang="tr-TR" sz="1600">
                <a:latin typeface="Gill Sans MT" pitchFamily="34" charset="0"/>
              </a:rPr>
              <a:t>BİLSEM öğrenci tanılama ve yerleştirme sürecini ülke genelinde planlamak, </a:t>
            </a:r>
          </a:p>
          <a:p>
            <a:endParaRPr lang="tr-TR" sz="1600">
              <a:latin typeface="Gill Sans MT" pitchFamily="34" charset="0"/>
            </a:endParaRPr>
          </a:p>
          <a:p>
            <a:r>
              <a:rPr lang="tr-TR" sz="1600" b="1">
                <a:solidFill>
                  <a:srgbClr val="FF0000"/>
                </a:solidFill>
                <a:latin typeface="Gill Sans MT" pitchFamily="34" charset="0"/>
              </a:rPr>
              <a:t>b) </a:t>
            </a:r>
            <a:r>
              <a:rPr lang="tr-TR" sz="1600">
                <a:latin typeface="Gill Sans MT" pitchFamily="34" charset="0"/>
              </a:rPr>
              <a:t>Alt komisyon oluşturulması ve çalışması ile ilgili iş ve işlemleri yürütmek, </a:t>
            </a:r>
          </a:p>
          <a:p>
            <a:endParaRPr lang="tr-TR" sz="1600">
              <a:latin typeface="Gill Sans MT" pitchFamily="34" charset="0"/>
            </a:endParaRPr>
          </a:p>
          <a:p>
            <a:r>
              <a:rPr lang="tr-TR" sz="1600" b="1">
                <a:solidFill>
                  <a:srgbClr val="FF0000"/>
                </a:solidFill>
                <a:latin typeface="Gill Sans MT" pitchFamily="34" charset="0"/>
              </a:rPr>
              <a:t>c) </a:t>
            </a:r>
            <a:r>
              <a:rPr lang="tr-TR" sz="1600">
                <a:latin typeface="Gill Sans MT" pitchFamily="34" charset="0"/>
              </a:rPr>
              <a:t>Alt komisyonlardan gelen görüşleri karara bağlamak, </a:t>
            </a:r>
          </a:p>
          <a:p>
            <a:endParaRPr lang="tr-TR" sz="1600">
              <a:latin typeface="Gill Sans MT" pitchFamily="34" charset="0"/>
            </a:endParaRPr>
          </a:p>
          <a:p>
            <a:r>
              <a:rPr lang="tr-TR" sz="1600" b="1">
                <a:solidFill>
                  <a:srgbClr val="FF0000"/>
                </a:solidFill>
                <a:latin typeface="Gill Sans MT" pitchFamily="34" charset="0"/>
              </a:rPr>
              <a:t>ç) </a:t>
            </a:r>
            <a:r>
              <a:rPr lang="tr-TR" sz="1600">
                <a:latin typeface="Gill Sans MT" pitchFamily="34" charset="0"/>
              </a:rPr>
              <a:t>BİLSEM öğrenci tanılama ve yerleştirme sürecinin ülke genelinde sağlıklı yürütülmesi için gerekli önlemleri almak, </a:t>
            </a:r>
          </a:p>
          <a:p>
            <a:endParaRPr lang="tr-TR" sz="1600">
              <a:latin typeface="Gill Sans MT" pitchFamily="34" charset="0"/>
            </a:endParaRPr>
          </a:p>
          <a:p>
            <a:r>
              <a:rPr lang="tr-TR" sz="1600" b="1">
                <a:solidFill>
                  <a:srgbClr val="FF0000"/>
                </a:solidFill>
                <a:latin typeface="Gill Sans MT" pitchFamily="34" charset="0"/>
              </a:rPr>
              <a:t>d) </a:t>
            </a:r>
            <a:r>
              <a:rPr lang="tr-TR" sz="1600">
                <a:latin typeface="Gill Sans MT" pitchFamily="34" charset="0"/>
              </a:rPr>
              <a:t>İl tanılama sınav komisyonlarında karara bağlanamayan itirazları karara bağlamaktır. </a:t>
            </a:r>
            <a:endParaRPr lang="tr-TR" sz="1500">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19459" name="Dikdörtgen 3"/>
          <p:cNvSpPr>
            <a:spLocks noChangeArrowheads="1"/>
          </p:cNvSpPr>
          <p:nvPr/>
        </p:nvSpPr>
        <p:spPr bwMode="auto">
          <a:xfrm>
            <a:off x="1071563" y="1333500"/>
            <a:ext cx="3643312" cy="2800767"/>
          </a:xfrm>
          <a:prstGeom prst="rect">
            <a:avLst/>
          </a:prstGeom>
          <a:noFill/>
          <a:ln w="9525">
            <a:noFill/>
            <a:miter lim="800000"/>
            <a:headEnd/>
            <a:tailEnd/>
          </a:ln>
        </p:spPr>
        <p:txBody>
          <a:bodyPr>
            <a:spAutoFit/>
          </a:bodyPr>
          <a:lstStyle/>
          <a:p>
            <a:endParaRPr lang="tr-TR" sz="1600" b="1">
              <a:solidFill>
                <a:srgbClr val="FF0000"/>
              </a:solidFill>
              <a:latin typeface="Gill Sans MT" pitchFamily="34" charset="0"/>
            </a:endParaRPr>
          </a:p>
          <a:p>
            <a:r>
              <a:rPr lang="tr-TR" sz="1600" b="1">
                <a:latin typeface="Gill Sans MT" pitchFamily="34" charset="0"/>
              </a:rPr>
              <a:t>Ön Değerlendirme Uygulama Esasları </a:t>
            </a:r>
          </a:p>
          <a:p>
            <a:endParaRPr lang="tr-TR" sz="1600">
              <a:latin typeface="Gill Sans MT" pitchFamily="34" charset="0"/>
            </a:endParaRPr>
          </a:p>
          <a:p>
            <a:r>
              <a:rPr lang="tr-TR" sz="1600" b="1">
                <a:solidFill>
                  <a:srgbClr val="FF0000"/>
                </a:solidFill>
                <a:latin typeface="Gill Sans MT" pitchFamily="34" charset="0"/>
              </a:rPr>
              <a:t>a) </a:t>
            </a:r>
            <a:r>
              <a:rPr lang="tr-TR" sz="1600">
                <a:latin typeface="Gill Sans MT" pitchFamily="34" charset="0"/>
              </a:rPr>
              <a:t>Ön değerlendirme uygulamaları genel zihinsel yetenek alanı için il tanılama sınav komisyonları tarafından belirlenen uygulama merkezlerinde, resim ve müzik yetenek alanları için ise öğrencilerin kayıtlı bulundukları okullarda 19 Şubat-08 Mayıs 2022 tarihleri arasında yapılacaktır. </a:t>
            </a:r>
          </a:p>
        </p:txBody>
      </p:sp>
      <p:pic>
        <p:nvPicPr>
          <p:cNvPr id="19460" name="Picture 2" descr="C:\Users\dell\Desktop\bebekler-icin-oyuncak-secimi.jpg"/>
          <p:cNvPicPr>
            <a:picLocks noChangeAspect="1" noChangeArrowheads="1"/>
          </p:cNvPicPr>
          <p:nvPr/>
        </p:nvPicPr>
        <p:blipFill>
          <a:blip r:embed="rId2" cstate="print"/>
          <a:srcRect/>
          <a:stretch>
            <a:fillRect/>
          </a:stretch>
        </p:blipFill>
        <p:spPr bwMode="auto">
          <a:xfrm>
            <a:off x="4572000" y="2095500"/>
            <a:ext cx="4357688" cy="3191933"/>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20483" name="Dikdörtgen 3"/>
          <p:cNvSpPr>
            <a:spLocks noChangeArrowheads="1"/>
          </p:cNvSpPr>
          <p:nvPr/>
        </p:nvSpPr>
        <p:spPr bwMode="auto">
          <a:xfrm>
            <a:off x="1071563" y="1143001"/>
            <a:ext cx="7715250" cy="4031873"/>
          </a:xfrm>
          <a:prstGeom prst="rect">
            <a:avLst/>
          </a:prstGeom>
          <a:noFill/>
          <a:ln w="9525">
            <a:noFill/>
            <a:miter lim="800000"/>
            <a:headEnd/>
            <a:tailEnd/>
          </a:ln>
        </p:spPr>
        <p:txBody>
          <a:bodyPr>
            <a:spAutoFit/>
          </a:bodyPr>
          <a:lstStyle/>
          <a:p>
            <a:r>
              <a:rPr lang="tr-TR" sz="1600" b="1">
                <a:solidFill>
                  <a:srgbClr val="FF0000"/>
                </a:solidFill>
                <a:latin typeface="Gill Sans MT" pitchFamily="34" charset="0"/>
              </a:rPr>
              <a:t>b) </a:t>
            </a:r>
            <a:r>
              <a:rPr lang="tr-TR" sz="1600">
                <a:latin typeface="Gill Sans MT" pitchFamily="34" charset="0"/>
              </a:rPr>
              <a:t>Uygulamaya girecek öğrencilerin randevuları, il tanılama sınav komisyonlarınca MEBBİS/BİLSEM İşlemleri Modülü üzerinden verilecektir. </a:t>
            </a:r>
          </a:p>
          <a:p>
            <a:endParaRPr lang="tr-TR" sz="1600">
              <a:latin typeface="Gill Sans MT" pitchFamily="34" charset="0"/>
            </a:endParaRPr>
          </a:p>
          <a:p>
            <a:r>
              <a:rPr lang="tr-TR" sz="1600" b="1">
                <a:solidFill>
                  <a:srgbClr val="FF0000"/>
                </a:solidFill>
                <a:latin typeface="Gill Sans MT" pitchFamily="34" charset="0"/>
              </a:rPr>
              <a:t>c) </a:t>
            </a:r>
            <a:r>
              <a:rPr lang="tr-TR" sz="1600">
                <a:latin typeface="Gill Sans MT" pitchFamily="34" charset="0"/>
              </a:rPr>
              <a:t>Genel zihinsel yetenek alanı ön değerlendirme uygulamalarında öncelikle uygulamanın yapıldığı bölgedeki RAM’larda görev yapan uygulayıcılar görevlendirilecek, uygulayıcı ihtiyacının karşılanamaması durumunda ise farklı RAM’larda görev yapan uygulayıcılar da görevlendirilebilecektir.</a:t>
            </a:r>
          </a:p>
          <a:p>
            <a:endParaRPr lang="tr-TR" sz="1600" b="1">
              <a:latin typeface="Gill Sans MT" pitchFamily="34" charset="0"/>
            </a:endParaRPr>
          </a:p>
          <a:p>
            <a:r>
              <a:rPr lang="tr-TR" sz="1600" b="1">
                <a:solidFill>
                  <a:srgbClr val="FF0000"/>
                </a:solidFill>
                <a:latin typeface="Gill Sans MT" pitchFamily="34" charset="0"/>
              </a:rPr>
              <a:t>ç) </a:t>
            </a:r>
            <a:r>
              <a:rPr lang="tr-TR" sz="1600">
                <a:latin typeface="Gill Sans MT" pitchFamily="34" charset="0"/>
              </a:rPr>
              <a:t>Öğretmen ve öğrencilerin uygulamaya çağrı cihazı, telsiz, radyo, cep telefonu gibi haberleşme araçları ile veri bank, dizüstü bilgisayar, el bilgisayarı, cep bilgisayarı, saat dışında fonksiyonu bulunan saat vb. her türlü bilgisayar özelliği olan, özel elektronik donanımlı aletler, hesap makinesi, fotoğraf makinesi, kamera vb. cihazlarla gelmeleri yasaktır. </a:t>
            </a:r>
          </a:p>
          <a:p>
            <a:endParaRPr lang="tr-TR" sz="1600">
              <a:latin typeface="Gill Sans MT" pitchFamily="34" charset="0"/>
            </a:endParaRPr>
          </a:p>
          <a:p>
            <a:r>
              <a:rPr lang="tr-TR" sz="1600" b="1">
                <a:solidFill>
                  <a:srgbClr val="FF0000"/>
                </a:solidFill>
                <a:latin typeface="Gill Sans MT" pitchFamily="34" charset="0"/>
              </a:rPr>
              <a:t>d) </a:t>
            </a:r>
            <a:r>
              <a:rPr lang="tr-TR" sz="1600">
                <a:latin typeface="Gill Sans MT" pitchFamily="34" charset="0"/>
              </a:rPr>
              <a:t>Genel zihinsel yetenek alanı ön değerlendirme uygulamaları cumartesi/pazar günleri ve her gün için 5 (beş) oturum şeklinde yapılacaktır. </a:t>
            </a:r>
          </a:p>
          <a:p>
            <a:endParaRPr lang="tr-TR" sz="1600" b="1">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21507" name="Dikdörtgen 3"/>
          <p:cNvSpPr>
            <a:spLocks noChangeArrowheads="1"/>
          </p:cNvSpPr>
          <p:nvPr/>
        </p:nvSpPr>
        <p:spPr bwMode="auto">
          <a:xfrm>
            <a:off x="1071563" y="1143001"/>
            <a:ext cx="7715250" cy="3693319"/>
          </a:xfrm>
          <a:prstGeom prst="rect">
            <a:avLst/>
          </a:prstGeom>
          <a:noFill/>
          <a:ln w="9525">
            <a:noFill/>
            <a:miter lim="800000"/>
            <a:headEnd/>
            <a:tailEnd/>
          </a:ln>
        </p:spPr>
        <p:txBody>
          <a:bodyPr>
            <a:spAutoFit/>
          </a:bodyPr>
          <a:lstStyle/>
          <a:p>
            <a:r>
              <a:rPr lang="tr-TR" b="1">
                <a:solidFill>
                  <a:srgbClr val="FF0000"/>
                </a:solidFill>
                <a:latin typeface="Gill Sans MT" pitchFamily="34" charset="0"/>
              </a:rPr>
              <a:t>e) </a:t>
            </a:r>
            <a:r>
              <a:rPr lang="tr-TR">
                <a:latin typeface="Gill Sans MT" pitchFamily="34" charset="0"/>
              </a:rPr>
              <a:t>Resim ve müzik yetenek alanları ön değerlendirme uygulamaları sınıf öğretmenleri tarafından yürütülecektir.</a:t>
            </a:r>
          </a:p>
          <a:p>
            <a:endParaRPr lang="tr-TR">
              <a:solidFill>
                <a:srgbClr val="FF0000"/>
              </a:solidFill>
              <a:latin typeface="Gill Sans MT" pitchFamily="34" charset="0"/>
            </a:endParaRPr>
          </a:p>
          <a:p>
            <a:r>
              <a:rPr lang="tr-TR" b="1">
                <a:solidFill>
                  <a:srgbClr val="FF0000"/>
                </a:solidFill>
                <a:latin typeface="Gill Sans MT" pitchFamily="34" charset="0"/>
              </a:rPr>
              <a:t>f) </a:t>
            </a:r>
            <a:r>
              <a:rPr lang="tr-TR">
                <a:latin typeface="Gill Sans MT" pitchFamily="34" charset="0"/>
              </a:rPr>
              <a:t>Ön değerlendirme uygulamalarında Bakanlıkça belirlenen ölçme araçları kullanılacaktır. Uygulamalara ilişkin usul ve esaslar ile ilgili ayrıca bilgilendirme yapılacaktır. </a:t>
            </a:r>
          </a:p>
          <a:p>
            <a:endParaRPr lang="tr-TR">
              <a:solidFill>
                <a:srgbClr val="FF0000"/>
              </a:solidFill>
              <a:latin typeface="Gill Sans MT" pitchFamily="34" charset="0"/>
            </a:endParaRPr>
          </a:p>
          <a:p>
            <a:r>
              <a:rPr lang="tr-TR" b="1">
                <a:solidFill>
                  <a:srgbClr val="FF0000"/>
                </a:solidFill>
                <a:latin typeface="Gill Sans MT" pitchFamily="34" charset="0"/>
              </a:rPr>
              <a:t>g) </a:t>
            </a:r>
            <a:r>
              <a:rPr lang="tr-TR">
                <a:latin typeface="Gill Sans MT" pitchFamily="34" charset="0"/>
              </a:rPr>
              <a:t>Ön değerlendirme uygulamasına girecek öğrencilerin “Uygulama Giriş Belgeleri” 02 Şubat 2022 tarihinde e-Okul Yönetim Bilgi Sistemi /İlkokul Ortaokul Kurum İşlemleri/Sınav İşlemleri Modülü’nde yayımlanacak olup fotoğraflı giriş belgeleri okul müdürlükleri tarafından onaylanarak öğrenci velilerine imza karşılığında teslim edilecektir.</a:t>
            </a:r>
            <a:endParaRPr lang="tr-TR">
              <a:solidFill>
                <a:srgbClr val="FF0000"/>
              </a:solidFill>
              <a:latin typeface="Gill Sans MT" pitchFamily="34" charset="0"/>
            </a:endParaRPr>
          </a:p>
          <a:p>
            <a:endParaRPr lang="tr-TR">
              <a:solidFill>
                <a:srgbClr val="FF0000"/>
              </a:solidFill>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22531" name="Dikdörtgen 3"/>
          <p:cNvSpPr>
            <a:spLocks noChangeArrowheads="1"/>
          </p:cNvSpPr>
          <p:nvPr/>
        </p:nvSpPr>
        <p:spPr bwMode="auto">
          <a:xfrm>
            <a:off x="1071563" y="1143001"/>
            <a:ext cx="7715250" cy="4339650"/>
          </a:xfrm>
          <a:prstGeom prst="rect">
            <a:avLst/>
          </a:prstGeom>
          <a:noFill/>
          <a:ln w="9525">
            <a:noFill/>
            <a:miter lim="800000"/>
            <a:headEnd/>
            <a:tailEnd/>
          </a:ln>
        </p:spPr>
        <p:txBody>
          <a:bodyPr>
            <a:spAutoFit/>
          </a:bodyPr>
          <a:lstStyle/>
          <a:p>
            <a:r>
              <a:rPr lang="tr-TR" b="1">
                <a:latin typeface="Gill Sans MT" pitchFamily="34" charset="0"/>
              </a:rPr>
              <a:t>Bireysel Değerlendirme Uygulama Esasları </a:t>
            </a:r>
          </a:p>
          <a:p>
            <a:endParaRPr lang="tr-TR">
              <a:latin typeface="Gill Sans MT" pitchFamily="34" charset="0"/>
            </a:endParaRPr>
          </a:p>
          <a:p>
            <a:r>
              <a:rPr lang="tr-TR" sz="1600">
                <a:latin typeface="Gill Sans MT" pitchFamily="34" charset="0"/>
              </a:rPr>
              <a:t>Ön değerlendirme uygulamaları tamamlandıktan sonra yetenek alanlarına göre Bakanlık tarafından belirlenecek puanı geçen öğrenciler yetenek alanlarına göre bireysel değerlendirmeye alınacaktır. Bireysel değerlendirme uygulamaları sonucunda Bakanlık tarafından yetenek alanlarına göre belirlenecek olan puanı geçen öğrenciler bilim ve sanat merkezine kayıt hakkı kazanacaktır. </a:t>
            </a:r>
          </a:p>
          <a:p>
            <a:endParaRPr lang="tr-TR" sz="1600">
              <a:latin typeface="Gill Sans MT" pitchFamily="34" charset="0"/>
            </a:endParaRPr>
          </a:p>
          <a:p>
            <a:r>
              <a:rPr lang="tr-TR" sz="1600" b="1">
                <a:solidFill>
                  <a:srgbClr val="FF0000"/>
                </a:solidFill>
                <a:latin typeface="Gill Sans MT" pitchFamily="34" charset="0"/>
              </a:rPr>
              <a:t>a) </a:t>
            </a:r>
            <a:r>
              <a:rPr lang="tr-TR" sz="1600">
                <a:latin typeface="Gill Sans MT" pitchFamily="34" charset="0"/>
              </a:rPr>
              <a:t>MEBBİS/BİLSEM Modülü /Bireysel Değerlendirme İşlemleri ekranı üzerinden verilen randevu bilgilerinin yer aldığı fotoğraflı giriş belgeleri okul müdürlüklerince 03 Haziran 2022 tarihinden itibaren e-Okul Yönetim Bilgi Sistemi/ İlkokul Ortaokul Kurum İşlemleri/ Sınav İşlemleri Modülünde yazdırılarak öğrenci velilerine imza karşılığında teslim edilecektir. </a:t>
            </a:r>
          </a:p>
          <a:p>
            <a:endParaRPr lang="tr-TR" sz="1600">
              <a:latin typeface="Gill Sans MT" pitchFamily="34" charset="0"/>
            </a:endParaRPr>
          </a:p>
          <a:p>
            <a:r>
              <a:rPr lang="tr-TR" sz="1600" b="1">
                <a:solidFill>
                  <a:srgbClr val="FF0000"/>
                </a:solidFill>
                <a:latin typeface="Gill Sans MT" pitchFamily="34" charset="0"/>
              </a:rPr>
              <a:t>b) </a:t>
            </a:r>
            <a:r>
              <a:rPr lang="tr-TR" sz="1600">
                <a:latin typeface="Gill Sans MT" pitchFamily="34" charset="0"/>
              </a:rPr>
              <a:t>Uygulama giriş belgelerinin yayımlandığının duyurulma sorumluluğu okul müdürlüklerine, imza karşılığı teslim alınma sorumluluğu ise öğrenci velilerine aittir. Belgelerin imza karşılığı teslimi zorunlu olup bu durum dışında yapılan uygulamaların sorumluluğu okul müdürlüklerine aittir.</a:t>
            </a:r>
            <a:endParaRPr lang="tr-TR" sz="1600">
              <a:solidFill>
                <a:srgbClr val="FF0000"/>
              </a:solidFill>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23555" name="Dikdörtgen 3"/>
          <p:cNvSpPr>
            <a:spLocks noChangeArrowheads="1"/>
          </p:cNvSpPr>
          <p:nvPr/>
        </p:nvSpPr>
        <p:spPr bwMode="auto">
          <a:xfrm>
            <a:off x="1071563" y="1143000"/>
            <a:ext cx="7715250" cy="3354765"/>
          </a:xfrm>
          <a:prstGeom prst="rect">
            <a:avLst/>
          </a:prstGeom>
          <a:noFill/>
          <a:ln w="9525">
            <a:noFill/>
            <a:miter lim="800000"/>
            <a:headEnd/>
            <a:tailEnd/>
          </a:ln>
        </p:spPr>
        <p:txBody>
          <a:bodyPr>
            <a:spAutoFit/>
          </a:bodyPr>
          <a:lstStyle/>
          <a:p>
            <a:r>
              <a:rPr lang="tr-TR" b="1">
                <a:latin typeface="Gill Sans MT" pitchFamily="34" charset="0"/>
              </a:rPr>
              <a:t>Bireysel Değerlendirme Uygulama Esasları </a:t>
            </a:r>
          </a:p>
          <a:p>
            <a:endParaRPr lang="tr-TR">
              <a:latin typeface="Gill Sans MT" pitchFamily="34" charset="0"/>
            </a:endParaRPr>
          </a:p>
          <a:p>
            <a:r>
              <a:rPr lang="tr-TR" sz="1600" b="1">
                <a:solidFill>
                  <a:srgbClr val="FF0000"/>
                </a:solidFill>
                <a:latin typeface="Gill Sans MT" pitchFamily="34" charset="0"/>
              </a:rPr>
              <a:t>c) </a:t>
            </a:r>
            <a:r>
              <a:rPr lang="tr-TR" sz="1600">
                <a:latin typeface="Gill Sans MT" pitchFamily="34" charset="0"/>
              </a:rPr>
              <a:t>Öğretmen ve öğrencilerin uygulamaya çağrı cihazı, telsiz, radyo, cep telefonu gibi haberleşme araçları ile veri bank, dizüstü bilgisayar, el bilgisayarı, cep bilgisayarı, saat dışında fonksiyonu bulunan saat vb. her türlü bilgisayar özelliği olan, özel elektronik donanımlı aletler, hesap makinesi, fotoğraf makinesi, kamera vb. cihazlarla gelmeleri yasaktır. </a:t>
            </a:r>
          </a:p>
          <a:p>
            <a:endParaRPr lang="tr-TR" sz="1600">
              <a:latin typeface="Gill Sans MT" pitchFamily="34" charset="0"/>
            </a:endParaRPr>
          </a:p>
          <a:p>
            <a:r>
              <a:rPr lang="tr-TR" sz="1600" b="1">
                <a:solidFill>
                  <a:srgbClr val="FF0000"/>
                </a:solidFill>
                <a:latin typeface="Gill Sans MT" pitchFamily="34" charset="0"/>
              </a:rPr>
              <a:t>ç) </a:t>
            </a:r>
            <a:r>
              <a:rPr lang="tr-TR" sz="1600">
                <a:latin typeface="Gill Sans MT" pitchFamily="34" charset="0"/>
              </a:rPr>
              <a:t>Resim ve müzik yetenek alanlarında değerlendirmeye alınacak öğrenciler giriş belgelerinde belirtilen saatten 30 dakika önce; genel zihinsel yetenek alanında uygulamaya alınacak öğrenciler ise giriş belgelerinde yer alan saatte uygulama merkezlerinde hazır bulunacaklardır. Öğrenciler giriş belgelerindeki randevu saatinden en fazla 15 (on beş) dakikaya kadar olan gecikmelerde değerlendirmeye alınacak olup bu sürenin aşılmasından sonra değerlendirmeye alınmayacaklardır.</a:t>
            </a:r>
            <a:endParaRPr lang="tr-TR" sz="1600">
              <a:solidFill>
                <a:srgbClr val="FF0000"/>
              </a:solidFill>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24579" name="Dikdörtgen 3"/>
          <p:cNvSpPr>
            <a:spLocks noChangeArrowheads="1"/>
          </p:cNvSpPr>
          <p:nvPr/>
        </p:nvSpPr>
        <p:spPr bwMode="auto">
          <a:xfrm>
            <a:off x="1071563" y="1143000"/>
            <a:ext cx="7715250" cy="3354765"/>
          </a:xfrm>
          <a:prstGeom prst="rect">
            <a:avLst/>
          </a:prstGeom>
          <a:noFill/>
          <a:ln w="9525">
            <a:noFill/>
            <a:miter lim="800000"/>
            <a:headEnd/>
            <a:tailEnd/>
          </a:ln>
        </p:spPr>
        <p:txBody>
          <a:bodyPr>
            <a:spAutoFit/>
          </a:bodyPr>
          <a:lstStyle/>
          <a:p>
            <a:r>
              <a:rPr lang="tr-TR" b="1">
                <a:latin typeface="Gill Sans MT" pitchFamily="34" charset="0"/>
              </a:rPr>
              <a:t>Bireysel Değerlendirme Uygulama Esasları </a:t>
            </a:r>
          </a:p>
          <a:p>
            <a:endParaRPr lang="tr-TR">
              <a:latin typeface="Gill Sans MT" pitchFamily="34" charset="0"/>
            </a:endParaRPr>
          </a:p>
          <a:p>
            <a:r>
              <a:rPr lang="tr-TR" sz="1600" b="1">
                <a:solidFill>
                  <a:srgbClr val="FF0000"/>
                </a:solidFill>
                <a:latin typeface="Gill Sans MT" pitchFamily="34" charset="0"/>
              </a:rPr>
              <a:t>d) </a:t>
            </a:r>
            <a:r>
              <a:rPr lang="tr-TR" sz="1600">
                <a:latin typeface="Gill Sans MT" pitchFamily="34" charset="0"/>
              </a:rPr>
              <a:t>Genel zihinsel yetenek alanı değerlendirmeleri RAM’larda, resim ve müzik yetenek alanı değerlendirmeleri ise BİLSEM’lerde yapılacaktır ancak değerlendirmeler RAM’ların ve BİLSEM’lerin fiziki koşullarının uygun olmaması ve değerlendirmenin gerçekleştirileceği kurumun da ilgili RAM’ların ve BİLSEM’lerin hizmet verdiği il-ilçede bulunması şartı ile Merkez Tanılama Sınav Komisyonunun kararı ile Bakanlığımıza bağlı diğer kurumlarda gerçekleştirilebilecektir. </a:t>
            </a:r>
          </a:p>
          <a:p>
            <a:endParaRPr lang="tr-TR" sz="1600">
              <a:latin typeface="Gill Sans MT" pitchFamily="34" charset="0"/>
            </a:endParaRPr>
          </a:p>
          <a:p>
            <a:r>
              <a:rPr lang="tr-TR" sz="1600" b="1">
                <a:solidFill>
                  <a:srgbClr val="FF0000"/>
                </a:solidFill>
                <a:latin typeface="Gill Sans MT" pitchFamily="34" charset="0"/>
              </a:rPr>
              <a:t>e)</a:t>
            </a:r>
            <a:r>
              <a:rPr lang="tr-TR" sz="1600">
                <a:latin typeface="Gill Sans MT" pitchFamily="34" charset="0"/>
              </a:rPr>
              <a:t> Genel zihinsel yetenek alanı değerlendirmelerine ve sonuçlarına ilişkin her türlü evrak, değerlendirme yapılan bölgenin sorumluluk alanında bulunduğu RAM’larda, resim ve müzik yetenek alanları için ise değerlendirme yapılan bölgenin sorumluluk alanındaki BİLSEM’lerde muhafaza edilecektir. </a:t>
            </a:r>
            <a:endParaRPr lang="tr-TR" sz="1600">
              <a:solidFill>
                <a:srgbClr val="FF0000"/>
              </a:solidFill>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25603" name="Dikdörtgen 3"/>
          <p:cNvSpPr>
            <a:spLocks noChangeArrowheads="1"/>
          </p:cNvSpPr>
          <p:nvPr/>
        </p:nvSpPr>
        <p:spPr bwMode="auto">
          <a:xfrm>
            <a:off x="1071563" y="1143001"/>
            <a:ext cx="7715250" cy="4093428"/>
          </a:xfrm>
          <a:prstGeom prst="rect">
            <a:avLst/>
          </a:prstGeom>
          <a:noFill/>
          <a:ln w="9525">
            <a:noFill/>
            <a:miter lim="800000"/>
            <a:headEnd/>
            <a:tailEnd/>
          </a:ln>
        </p:spPr>
        <p:txBody>
          <a:bodyPr>
            <a:spAutoFit/>
          </a:bodyPr>
          <a:lstStyle/>
          <a:p>
            <a:r>
              <a:rPr lang="tr-TR" b="1">
                <a:latin typeface="Gill Sans MT" pitchFamily="34" charset="0"/>
              </a:rPr>
              <a:t>Bireysel Değerlendirme Uygulama Esasları </a:t>
            </a:r>
          </a:p>
          <a:p>
            <a:endParaRPr lang="tr-TR">
              <a:latin typeface="Gill Sans MT" pitchFamily="34" charset="0"/>
            </a:endParaRPr>
          </a:p>
          <a:p>
            <a:r>
              <a:rPr lang="tr-TR" sz="1600" b="1">
                <a:solidFill>
                  <a:srgbClr val="FF0000"/>
                </a:solidFill>
                <a:latin typeface="Gill Sans MT" pitchFamily="34" charset="0"/>
              </a:rPr>
              <a:t>f)</a:t>
            </a:r>
            <a:r>
              <a:rPr lang="tr-TR" sz="1600">
                <a:latin typeface="Gill Sans MT" pitchFamily="34" charset="0"/>
              </a:rPr>
              <a:t> Değerlendirmelerde görev alacak uygulayıcılara beyanlarına bağlı olarak kendileri ile üçüncü dereceye kadar akrabalık bağı bulunan öğrencilerin değerlendirmelerinde görev verilmeyecektir. </a:t>
            </a:r>
          </a:p>
          <a:p>
            <a:endParaRPr lang="tr-TR" sz="1600">
              <a:latin typeface="Gill Sans MT" pitchFamily="34" charset="0"/>
            </a:endParaRPr>
          </a:p>
          <a:p>
            <a:r>
              <a:rPr lang="tr-TR" sz="1600" b="1">
                <a:solidFill>
                  <a:srgbClr val="FF0000"/>
                </a:solidFill>
                <a:latin typeface="Gill Sans MT" pitchFamily="34" charset="0"/>
              </a:rPr>
              <a:t>g)</a:t>
            </a:r>
            <a:r>
              <a:rPr lang="tr-TR" sz="1600">
                <a:latin typeface="Gill Sans MT" pitchFamily="34" charset="0"/>
              </a:rPr>
              <a:t> Değerlendirme sonuçlarının uygulayıcılar tarafından elektronik ortamda sisteme işlenebilmesi için, değerlendirmenin yapıldığı kurum müdürlüklerince, öğrencilerin “MEBBİS/BİLSEM Modülü/Bireysel Değerlendirme İşlemleri (Sınav Merkezi)/Bireysel Değerlendirme Öğrenci Yoklama Girişi” ekranında “GİRDİ” olarak işaretlenmeleri gerekmektedir. </a:t>
            </a:r>
          </a:p>
          <a:p>
            <a:endParaRPr lang="tr-TR" sz="1600">
              <a:latin typeface="Gill Sans MT" pitchFamily="34" charset="0"/>
            </a:endParaRPr>
          </a:p>
          <a:p>
            <a:r>
              <a:rPr lang="tr-TR" sz="1600" b="1">
                <a:solidFill>
                  <a:srgbClr val="FF0000"/>
                </a:solidFill>
                <a:latin typeface="Gill Sans MT" pitchFamily="34" charset="0"/>
              </a:rPr>
              <a:t>h)</a:t>
            </a:r>
            <a:r>
              <a:rPr lang="tr-TR" sz="1600">
                <a:latin typeface="Gill Sans MT" pitchFamily="34" charset="0"/>
              </a:rPr>
              <a:t> Uygulayıcılar, öğrencilerin değerlendirme sonuçlarını kendilerine tanımlı bulunan “MEBBİS/BİLSEM Modülü/Bireysel Değerlendirme İşlemleri/Bireysel Değerlendirme Aday Not Girişi” ekranı üzerinden sisteme işleyeceklerdir. </a:t>
            </a:r>
          </a:p>
          <a:p>
            <a:endParaRPr lang="tr-TR" sz="1600">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26627" name="Dikdörtgen 3"/>
          <p:cNvSpPr>
            <a:spLocks noChangeArrowheads="1"/>
          </p:cNvSpPr>
          <p:nvPr/>
        </p:nvSpPr>
        <p:spPr bwMode="auto">
          <a:xfrm>
            <a:off x="1071563" y="1143001"/>
            <a:ext cx="7715250" cy="4093428"/>
          </a:xfrm>
          <a:prstGeom prst="rect">
            <a:avLst/>
          </a:prstGeom>
          <a:noFill/>
          <a:ln w="9525">
            <a:noFill/>
            <a:miter lim="800000"/>
            <a:headEnd/>
            <a:tailEnd/>
          </a:ln>
        </p:spPr>
        <p:txBody>
          <a:bodyPr>
            <a:spAutoFit/>
          </a:bodyPr>
          <a:lstStyle/>
          <a:p>
            <a:r>
              <a:rPr lang="tr-TR" b="1">
                <a:latin typeface="Gill Sans MT" pitchFamily="34" charset="0"/>
              </a:rPr>
              <a:t>Bireysel Değerlendirme Uygulama Esasları </a:t>
            </a:r>
          </a:p>
          <a:p>
            <a:endParaRPr lang="tr-TR">
              <a:latin typeface="Gill Sans MT" pitchFamily="34" charset="0"/>
            </a:endParaRPr>
          </a:p>
          <a:p>
            <a:r>
              <a:rPr lang="tr-TR" sz="1600" b="1">
                <a:solidFill>
                  <a:srgbClr val="FF0000"/>
                </a:solidFill>
                <a:latin typeface="Gill Sans MT" pitchFamily="34" charset="0"/>
              </a:rPr>
              <a:t>ı) </a:t>
            </a:r>
            <a:r>
              <a:rPr lang="tr-TR" sz="1600">
                <a:latin typeface="Gill Sans MT" pitchFamily="34" charset="0"/>
              </a:rPr>
              <a:t>Değerlendirme ve sonuçların kayıt altına alınması uygulayıcıların; gizliliğinin sağlanması ise uygulayıcıların ve değerlendirmenin gerçekleştirildiği kurum müdürlüklerinin sorumluluğundadır.</a:t>
            </a:r>
          </a:p>
          <a:p>
            <a:endParaRPr lang="tr-TR" sz="1600">
              <a:solidFill>
                <a:srgbClr val="FF0000"/>
              </a:solidFill>
              <a:latin typeface="Gill Sans MT" pitchFamily="34" charset="0"/>
            </a:endParaRPr>
          </a:p>
          <a:p>
            <a:r>
              <a:rPr lang="tr-TR" sz="1600" b="1">
                <a:latin typeface="Gill Sans MT" pitchFamily="34" charset="0"/>
              </a:rPr>
              <a:t>Genel Zihinsel Yetenek Alanında Bireysel Değerlendirme </a:t>
            </a:r>
          </a:p>
          <a:p>
            <a:endParaRPr lang="tr-TR" sz="1600">
              <a:latin typeface="Gill Sans MT" pitchFamily="34" charset="0"/>
            </a:endParaRPr>
          </a:p>
          <a:p>
            <a:r>
              <a:rPr lang="tr-TR" sz="1600" b="1">
                <a:solidFill>
                  <a:srgbClr val="FF0000"/>
                </a:solidFill>
                <a:latin typeface="Gill Sans MT" pitchFamily="34" charset="0"/>
              </a:rPr>
              <a:t>a) </a:t>
            </a:r>
            <a:r>
              <a:rPr lang="tr-TR" sz="1600">
                <a:latin typeface="Gill Sans MT" pitchFamily="34" charset="0"/>
              </a:rPr>
              <a:t>Bireysel değerlendirmelerde Bakanlıkça belirlenen zekâ ölçeği/ ölçekleri kullanılacaktır. </a:t>
            </a:r>
          </a:p>
          <a:p>
            <a:endParaRPr lang="tr-TR" sz="1600">
              <a:latin typeface="Gill Sans MT" pitchFamily="34" charset="0"/>
            </a:endParaRPr>
          </a:p>
          <a:p>
            <a:r>
              <a:rPr lang="tr-TR" sz="1600" b="1">
                <a:solidFill>
                  <a:srgbClr val="FF0000"/>
                </a:solidFill>
                <a:latin typeface="Gill Sans MT" pitchFamily="34" charset="0"/>
              </a:rPr>
              <a:t>b) </a:t>
            </a:r>
            <a:r>
              <a:rPr lang="tr-TR" sz="1600">
                <a:latin typeface="Gill Sans MT" pitchFamily="34" charset="0"/>
              </a:rPr>
              <a:t>Öğrencilerin randevuları; RAM’ların sorumluluk bölgelerinde bulunan öğrenci, uygulayıcı sayısı ile RAM’larda bulunan test bataryalarına göre ve takvimde öngörülen tarih aralığında, resmî tatillerin dışında, randevu verilmeyen gün bırakılmaksızın oluşturulacaktır. </a:t>
            </a:r>
          </a:p>
          <a:p>
            <a:endParaRPr lang="tr-TR" sz="1600">
              <a:latin typeface="Gill Sans MT" pitchFamily="34" charset="0"/>
            </a:endParaRPr>
          </a:p>
          <a:p>
            <a:r>
              <a:rPr lang="tr-TR" sz="1600" b="1">
                <a:solidFill>
                  <a:srgbClr val="FF0000"/>
                </a:solidFill>
                <a:latin typeface="Gill Sans MT" pitchFamily="34" charset="0"/>
              </a:rPr>
              <a:t>c) </a:t>
            </a:r>
            <a:r>
              <a:rPr lang="tr-TR" sz="1600">
                <a:latin typeface="Gill Sans MT" pitchFamily="34" charset="0"/>
              </a:rPr>
              <a:t>Yasal mazereti bulunmayan uygulayıcıların tamamı değerlendirme sürecinde görevlendirilecektir. </a:t>
            </a:r>
            <a:endParaRPr lang="tr-TR" sz="1600">
              <a:solidFill>
                <a:srgbClr val="FF0000"/>
              </a:solidFill>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D5866D-9F7E-4D71-87AF-DF10EB3D5E39}"/>
              </a:ext>
            </a:extLst>
          </p:cNvPr>
          <p:cNvSpPr>
            <a:spLocks noGrp="1"/>
          </p:cNvSpPr>
          <p:nvPr>
            <p:ph type="title"/>
          </p:nvPr>
        </p:nvSpPr>
        <p:spPr>
          <a:xfrm>
            <a:off x="827584" y="2824724"/>
            <a:ext cx="2304256" cy="748291"/>
          </a:xfrm>
        </p:spPr>
        <p:txBody>
          <a:bodyPr>
            <a:noAutofit/>
          </a:bodyPr>
          <a:lstStyle/>
          <a:p>
            <a:r>
              <a:rPr lang="tr-TR" sz="4400" b="1" dirty="0"/>
              <a:t>TAKVİM</a:t>
            </a:r>
          </a:p>
        </p:txBody>
      </p:sp>
      <p:pic>
        <p:nvPicPr>
          <p:cNvPr id="5" name="Resim 4">
            <a:extLst>
              <a:ext uri="{FF2B5EF4-FFF2-40B4-BE49-F238E27FC236}">
                <a16:creationId xmlns:a16="http://schemas.microsoft.com/office/drawing/2014/main" id="{4B8B894E-5E0A-43AF-A540-775B7A6985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5603" y="274340"/>
            <a:ext cx="4930813" cy="6309320"/>
          </a:xfrm>
          <a:prstGeom prst="rect">
            <a:avLst/>
          </a:prstGeom>
        </p:spPr>
      </p:pic>
      <p:sp>
        <p:nvSpPr>
          <p:cNvPr id="6" name="Metin kutusu 5">
            <a:extLst>
              <a:ext uri="{FF2B5EF4-FFF2-40B4-BE49-F238E27FC236}">
                <a16:creationId xmlns:a16="http://schemas.microsoft.com/office/drawing/2014/main" id="{DD5C0B1C-4B2E-413A-A0CA-2EA3EF2B8E9A}"/>
              </a:ext>
            </a:extLst>
          </p:cNvPr>
          <p:cNvSpPr txBox="1"/>
          <p:nvPr/>
        </p:nvSpPr>
        <p:spPr>
          <a:xfrm rot="16200000">
            <a:off x="-3150415" y="3166037"/>
            <a:ext cx="6855298" cy="523220"/>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Tree>
    <p:extLst>
      <p:ext uri="{BB962C8B-B14F-4D97-AF65-F5344CB8AC3E}">
        <p14:creationId xmlns:p14="http://schemas.microsoft.com/office/powerpoint/2010/main" val="592403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27651" name="Dikdörtgen 3"/>
          <p:cNvSpPr>
            <a:spLocks noChangeArrowheads="1"/>
          </p:cNvSpPr>
          <p:nvPr/>
        </p:nvSpPr>
        <p:spPr bwMode="auto">
          <a:xfrm>
            <a:off x="1071563" y="1143000"/>
            <a:ext cx="7715250" cy="3785652"/>
          </a:xfrm>
          <a:prstGeom prst="rect">
            <a:avLst/>
          </a:prstGeom>
          <a:noFill/>
          <a:ln w="9525">
            <a:noFill/>
            <a:miter lim="800000"/>
            <a:headEnd/>
            <a:tailEnd/>
          </a:ln>
        </p:spPr>
        <p:txBody>
          <a:bodyPr>
            <a:spAutoFit/>
          </a:bodyPr>
          <a:lstStyle/>
          <a:p>
            <a:r>
              <a:rPr lang="tr-TR" sz="1600" b="1">
                <a:latin typeface="Gill Sans MT" pitchFamily="34" charset="0"/>
              </a:rPr>
              <a:t>Genel Zihinsel Yetenek Alanında Bireysel Değerlendirme </a:t>
            </a:r>
          </a:p>
          <a:p>
            <a:endParaRPr lang="tr-TR" sz="1600">
              <a:latin typeface="Gill Sans MT" pitchFamily="34" charset="0"/>
            </a:endParaRPr>
          </a:p>
          <a:p>
            <a:r>
              <a:rPr lang="tr-TR" sz="1600" b="1">
                <a:solidFill>
                  <a:srgbClr val="FF0000"/>
                </a:solidFill>
                <a:latin typeface="Gill Sans MT" pitchFamily="34" charset="0"/>
              </a:rPr>
              <a:t>ç)</a:t>
            </a:r>
            <a:r>
              <a:rPr lang="tr-TR" sz="1600">
                <a:latin typeface="Gill Sans MT" pitchFamily="34" charset="0"/>
              </a:rPr>
              <a:t> Değerlendirmelerin yapılacağı kurumların belirlenmesinde öğrenci ve uygulayıcı hareketliliğinin en aza indirilmesi esastır. Ancak görev yaptığı RAM’da değerlendirme gerçekleştirilmeyecek olması ya da değerlendirmelerin tamamlanmasının ardından ilgili RAM’daki uygulayıcı, Merkez Tanılama Sınav Komisyonunun kararı ile yine uygulayıcı hareketliliği en az düzeyde tutulacak şekilde değerlendirmelerin devam etmekte olduğu diğer RAM’larda da görevlendirilebilecektir. </a:t>
            </a:r>
          </a:p>
          <a:p>
            <a:endParaRPr lang="tr-TR" sz="1600">
              <a:solidFill>
                <a:srgbClr val="FF0000"/>
              </a:solidFill>
              <a:latin typeface="Gill Sans MT" pitchFamily="34" charset="0"/>
            </a:endParaRPr>
          </a:p>
          <a:p>
            <a:r>
              <a:rPr lang="tr-TR" sz="1600" b="1">
                <a:solidFill>
                  <a:srgbClr val="FF0000"/>
                </a:solidFill>
                <a:latin typeface="Gill Sans MT" pitchFamily="34" charset="0"/>
              </a:rPr>
              <a:t>d) </a:t>
            </a:r>
            <a:r>
              <a:rPr lang="tr-TR" sz="1600">
                <a:latin typeface="Gill Sans MT" pitchFamily="34" charset="0"/>
              </a:rPr>
              <a:t>Uygulamalar, öğrenci velileri ile uygulayıcıların, değerlendirme öncesinde ve sonrasında karşılaşmayacağı şekilde planlanacaktır. Öğrencinin uygulamaya alınmasından ve uygulama sonrasında veliye tesliminden kurum müdürlükleri sorumlu olacaklardır. </a:t>
            </a:r>
          </a:p>
          <a:p>
            <a:endParaRPr lang="tr-TR" sz="1600">
              <a:latin typeface="Gill Sans MT" pitchFamily="34" charset="0"/>
            </a:endParaRPr>
          </a:p>
          <a:p>
            <a:r>
              <a:rPr lang="tr-TR" sz="1600" b="1">
                <a:solidFill>
                  <a:srgbClr val="FF0000"/>
                </a:solidFill>
                <a:latin typeface="Gill Sans MT" pitchFamily="34" charset="0"/>
              </a:rPr>
              <a:t>e) </a:t>
            </a:r>
            <a:r>
              <a:rPr lang="tr-TR" sz="1600">
                <a:latin typeface="Gill Sans MT" pitchFamily="34" charset="0"/>
              </a:rPr>
              <a:t>RAM dışındaki kurumlarda gerçekleştirilen değerlendirmelerde kullanılan test bataryaları ilgili RAM’ın sorumluluğundadır. </a:t>
            </a:r>
            <a:endParaRPr lang="tr-TR" sz="1600">
              <a:solidFill>
                <a:srgbClr val="FF0000"/>
              </a:solidFill>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28675" name="Dikdörtgen 3"/>
          <p:cNvSpPr>
            <a:spLocks noChangeArrowheads="1"/>
          </p:cNvSpPr>
          <p:nvPr/>
        </p:nvSpPr>
        <p:spPr bwMode="auto">
          <a:xfrm>
            <a:off x="1071563" y="1143001"/>
            <a:ext cx="7715250" cy="3539430"/>
          </a:xfrm>
          <a:prstGeom prst="rect">
            <a:avLst/>
          </a:prstGeom>
          <a:noFill/>
          <a:ln w="9525">
            <a:noFill/>
            <a:miter lim="800000"/>
            <a:headEnd/>
            <a:tailEnd/>
          </a:ln>
        </p:spPr>
        <p:txBody>
          <a:bodyPr>
            <a:spAutoFit/>
          </a:bodyPr>
          <a:lstStyle/>
          <a:p>
            <a:r>
              <a:rPr lang="tr-TR" sz="1600" b="1">
                <a:latin typeface="Gill Sans MT" pitchFamily="34" charset="0"/>
              </a:rPr>
              <a:t>Genel Zihinsel Yetenek Alanında Bireysel Değerlendirme </a:t>
            </a:r>
          </a:p>
          <a:p>
            <a:endParaRPr lang="tr-TR" sz="1600">
              <a:latin typeface="Gill Sans MT" pitchFamily="34" charset="0"/>
            </a:endParaRPr>
          </a:p>
          <a:p>
            <a:r>
              <a:rPr lang="tr-TR" sz="1600" b="1">
                <a:solidFill>
                  <a:srgbClr val="FF0000"/>
                </a:solidFill>
                <a:latin typeface="Gill Sans MT" pitchFamily="34" charset="0"/>
              </a:rPr>
              <a:t>f)</a:t>
            </a:r>
            <a:r>
              <a:rPr lang="tr-TR" sz="1600">
                <a:latin typeface="Gill Sans MT" pitchFamily="34" charset="0"/>
              </a:rPr>
              <a:t> Uygulayıcı tarafından, uygulamanın yapılamayacağı kararına varıldığı durumlarda (öğrencinin, performansını etkileyecek derecede görme, işitme engelinin olması; Türkçeye ölçeğin gerektirdiği kadar hâkim olmaması vb.) öğrenci değerlendirmeye alınmayacak olup durum tutanak ile tespit edilerek il tanılama sınav komisyonları aracılığı ile Merkez Tanılama Sınav Komisyonuna bildirilecektir.</a:t>
            </a:r>
          </a:p>
          <a:p>
            <a:endParaRPr lang="tr-TR" sz="1600">
              <a:solidFill>
                <a:srgbClr val="FF0000"/>
              </a:solidFill>
              <a:latin typeface="Gill Sans MT" pitchFamily="34" charset="0"/>
            </a:endParaRPr>
          </a:p>
          <a:p>
            <a:r>
              <a:rPr lang="tr-TR" sz="1600" b="1">
                <a:latin typeface="Gill Sans MT" pitchFamily="34" charset="0"/>
              </a:rPr>
              <a:t>Resim Yetenek Alanında Bireysel Değerlendirme</a:t>
            </a:r>
            <a:r>
              <a:rPr lang="tr-TR" sz="1600">
                <a:latin typeface="Gill Sans MT" pitchFamily="34" charset="0"/>
              </a:rPr>
              <a:t> </a:t>
            </a:r>
          </a:p>
          <a:p>
            <a:endParaRPr lang="tr-TR" sz="1600">
              <a:latin typeface="Gill Sans MT" pitchFamily="34" charset="0"/>
            </a:endParaRPr>
          </a:p>
          <a:p>
            <a:r>
              <a:rPr lang="tr-TR" sz="1600" b="1">
                <a:solidFill>
                  <a:srgbClr val="FF0000"/>
                </a:solidFill>
                <a:latin typeface="Gill Sans MT" pitchFamily="34" charset="0"/>
              </a:rPr>
              <a:t>a) </a:t>
            </a:r>
            <a:r>
              <a:rPr lang="tr-TR" sz="1600">
                <a:latin typeface="Gill Sans MT" pitchFamily="34" charset="0"/>
              </a:rPr>
              <a:t>Değerlendirmeler Bakanlıkça belirlenen ölçütler doğrultusunda yapılacaktır. </a:t>
            </a:r>
          </a:p>
          <a:p>
            <a:endParaRPr lang="tr-TR" sz="1600">
              <a:latin typeface="Gill Sans MT" pitchFamily="34" charset="0"/>
            </a:endParaRPr>
          </a:p>
          <a:p>
            <a:r>
              <a:rPr lang="tr-TR" sz="1600" b="1">
                <a:solidFill>
                  <a:srgbClr val="FF0000"/>
                </a:solidFill>
                <a:latin typeface="Gill Sans MT" pitchFamily="34" charset="0"/>
              </a:rPr>
              <a:t>b) </a:t>
            </a:r>
            <a:r>
              <a:rPr lang="tr-TR" sz="1600">
                <a:latin typeface="Gill Sans MT" pitchFamily="34" charset="0"/>
              </a:rPr>
              <a:t>Değerlendirmeler 2 (iki) oturumdan oluşacak ve her 1 (bir) oturum 40 (kırk) dakika sürecektir.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29699" name="Dikdörtgen 3"/>
          <p:cNvSpPr>
            <a:spLocks noChangeArrowheads="1"/>
          </p:cNvSpPr>
          <p:nvPr/>
        </p:nvSpPr>
        <p:spPr bwMode="auto">
          <a:xfrm>
            <a:off x="1071563" y="1143000"/>
            <a:ext cx="7715250" cy="3785652"/>
          </a:xfrm>
          <a:prstGeom prst="rect">
            <a:avLst/>
          </a:prstGeom>
          <a:noFill/>
          <a:ln w="9525">
            <a:noFill/>
            <a:miter lim="800000"/>
            <a:headEnd/>
            <a:tailEnd/>
          </a:ln>
        </p:spPr>
        <p:txBody>
          <a:bodyPr>
            <a:spAutoFit/>
          </a:bodyPr>
          <a:lstStyle/>
          <a:p>
            <a:r>
              <a:rPr lang="tr-TR" sz="1600" b="1">
                <a:latin typeface="Gill Sans MT" pitchFamily="34" charset="0"/>
              </a:rPr>
              <a:t>Resim Yetenek Alanında Bireysel Değerlendirme</a:t>
            </a:r>
            <a:r>
              <a:rPr lang="tr-TR" sz="1600">
                <a:latin typeface="Gill Sans MT" pitchFamily="34" charset="0"/>
              </a:rPr>
              <a:t> </a:t>
            </a:r>
          </a:p>
          <a:p>
            <a:endParaRPr lang="tr-TR" sz="1600">
              <a:latin typeface="Gill Sans MT" pitchFamily="34" charset="0"/>
            </a:endParaRPr>
          </a:p>
          <a:p>
            <a:r>
              <a:rPr lang="tr-TR" sz="1600" b="1">
                <a:solidFill>
                  <a:srgbClr val="FF0000"/>
                </a:solidFill>
                <a:latin typeface="Gill Sans MT" pitchFamily="34" charset="0"/>
              </a:rPr>
              <a:t>c) </a:t>
            </a:r>
            <a:r>
              <a:rPr lang="tr-TR" sz="1600">
                <a:latin typeface="Gill Sans MT" pitchFamily="34" charset="0"/>
              </a:rPr>
              <a:t>Öğrenci randevuları takvimde öngörülen tarih aralığında Merkez Tanılama Sınav Komisyonunun belirleyeceği değerlendirme tarihleri için de oluşturulacaktır. </a:t>
            </a:r>
          </a:p>
          <a:p>
            <a:endParaRPr lang="tr-TR" sz="1600">
              <a:latin typeface="Gill Sans MT" pitchFamily="34" charset="0"/>
            </a:endParaRPr>
          </a:p>
          <a:p>
            <a:r>
              <a:rPr lang="tr-TR" sz="1600" b="1">
                <a:solidFill>
                  <a:srgbClr val="FF0000"/>
                </a:solidFill>
                <a:latin typeface="Gill Sans MT" pitchFamily="34" charset="0"/>
              </a:rPr>
              <a:t>ç) </a:t>
            </a:r>
            <a:r>
              <a:rPr lang="tr-TR" sz="1600">
                <a:latin typeface="Gill Sans MT" pitchFamily="34" charset="0"/>
              </a:rPr>
              <a:t>Değerlendirmeye girecek adaylar için gerekli materyaller uygulama merkezlerinde hazır bulundurulacaktır. </a:t>
            </a:r>
          </a:p>
          <a:p>
            <a:endParaRPr lang="tr-TR" sz="1600">
              <a:solidFill>
                <a:srgbClr val="FF0000"/>
              </a:solidFill>
              <a:latin typeface="Gill Sans MT" pitchFamily="34" charset="0"/>
            </a:endParaRPr>
          </a:p>
          <a:p>
            <a:r>
              <a:rPr lang="tr-TR" sz="1600" b="1">
                <a:latin typeface="Gill Sans MT" pitchFamily="34" charset="0"/>
              </a:rPr>
              <a:t>Müzik Yetenek Alanında Bireysel Değerlendirme </a:t>
            </a:r>
          </a:p>
          <a:p>
            <a:endParaRPr lang="tr-TR" sz="1600">
              <a:latin typeface="Gill Sans MT" pitchFamily="34" charset="0"/>
            </a:endParaRPr>
          </a:p>
          <a:p>
            <a:r>
              <a:rPr lang="tr-TR" sz="1600" b="1">
                <a:solidFill>
                  <a:srgbClr val="FF0000"/>
                </a:solidFill>
                <a:latin typeface="Gill Sans MT" pitchFamily="34" charset="0"/>
              </a:rPr>
              <a:t>a) </a:t>
            </a:r>
            <a:r>
              <a:rPr lang="tr-TR" sz="1600">
                <a:latin typeface="Gill Sans MT" pitchFamily="34" charset="0"/>
              </a:rPr>
              <a:t>Değerlendirmeler Bakanlıkça belirlenen ölçütler doğrultusunda yapılacaktır. </a:t>
            </a:r>
          </a:p>
          <a:p>
            <a:endParaRPr lang="tr-TR" sz="1600">
              <a:latin typeface="Gill Sans MT" pitchFamily="34" charset="0"/>
            </a:endParaRPr>
          </a:p>
          <a:p>
            <a:r>
              <a:rPr lang="tr-TR" sz="1600" b="1">
                <a:solidFill>
                  <a:srgbClr val="FF0000"/>
                </a:solidFill>
                <a:latin typeface="Gill Sans MT" pitchFamily="34" charset="0"/>
              </a:rPr>
              <a:t>b) </a:t>
            </a:r>
            <a:r>
              <a:rPr lang="tr-TR" sz="1600">
                <a:latin typeface="Gill Sans MT" pitchFamily="34" charset="0"/>
              </a:rPr>
              <a:t>Öğrencilerin randevuları; takvimde öngörülen tarih aralığında, resmi tatillerin dışında, randevu verilmeyen gün bırakılmaksızın oluşturulacaktır. c)Değerlendirmeler her gün için 4 (dört) oturum şeklinde gerçekleştirilecektir. </a:t>
            </a:r>
            <a:endParaRPr lang="tr-TR" sz="1600">
              <a:solidFill>
                <a:srgbClr val="FF0000"/>
              </a:solidFill>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30723" name="Dikdörtgen 3"/>
          <p:cNvSpPr>
            <a:spLocks noChangeArrowheads="1"/>
          </p:cNvSpPr>
          <p:nvPr/>
        </p:nvSpPr>
        <p:spPr bwMode="auto">
          <a:xfrm>
            <a:off x="1071563" y="1143000"/>
            <a:ext cx="7715250" cy="2554545"/>
          </a:xfrm>
          <a:prstGeom prst="rect">
            <a:avLst/>
          </a:prstGeom>
          <a:noFill/>
          <a:ln w="9525">
            <a:noFill/>
            <a:miter lim="800000"/>
            <a:headEnd/>
            <a:tailEnd/>
          </a:ln>
        </p:spPr>
        <p:txBody>
          <a:bodyPr>
            <a:spAutoFit/>
          </a:bodyPr>
          <a:lstStyle/>
          <a:p>
            <a:r>
              <a:rPr lang="tr-TR" sz="1600" b="1">
                <a:latin typeface="Gill Sans MT" pitchFamily="34" charset="0"/>
              </a:rPr>
              <a:t>Müzik Yetenek Alanında Bireysel Değerlendirme </a:t>
            </a:r>
          </a:p>
          <a:p>
            <a:endParaRPr lang="tr-TR" sz="1600" b="1">
              <a:latin typeface="Gill Sans MT" pitchFamily="34" charset="0"/>
            </a:endParaRPr>
          </a:p>
          <a:p>
            <a:r>
              <a:rPr lang="tr-TR" sz="1600" b="1">
                <a:solidFill>
                  <a:srgbClr val="FF0000"/>
                </a:solidFill>
                <a:latin typeface="Gill Sans MT" pitchFamily="34" charset="0"/>
              </a:rPr>
              <a:t>c) </a:t>
            </a:r>
            <a:r>
              <a:rPr lang="tr-TR" sz="1600">
                <a:latin typeface="Gill Sans MT" pitchFamily="34" charset="0"/>
              </a:rPr>
              <a:t>Değerlendirmeler her gün için 4 (dört) oturum şeklinde gerçekleştirilecektir. </a:t>
            </a:r>
          </a:p>
          <a:p>
            <a:endParaRPr lang="tr-TR" sz="1600">
              <a:solidFill>
                <a:srgbClr val="FF0000"/>
              </a:solidFill>
              <a:latin typeface="Gill Sans MT" pitchFamily="34" charset="0"/>
            </a:endParaRPr>
          </a:p>
          <a:p>
            <a:r>
              <a:rPr lang="tr-TR" sz="1600" b="1">
                <a:solidFill>
                  <a:srgbClr val="FF0000"/>
                </a:solidFill>
                <a:latin typeface="Gill Sans MT" pitchFamily="34" charset="0"/>
              </a:rPr>
              <a:t>ç)</a:t>
            </a:r>
            <a:r>
              <a:rPr lang="tr-TR" sz="1600">
                <a:latin typeface="Gill Sans MT" pitchFamily="34" charset="0"/>
              </a:rPr>
              <a:t> Değerlendirmeye yönelik hazırlanan “Örnek Uygulama Videosu” http://orgm.meb.gov.tr web adresi üzerinden izlenebilecektir. İlgili videonun her oturum öncesinde öğrencilere uygulama merkezi müdürlüklerince izletilmesi zorunludur. </a:t>
            </a:r>
          </a:p>
          <a:p>
            <a:endParaRPr lang="tr-TR" sz="1600">
              <a:latin typeface="Gill Sans MT" pitchFamily="34" charset="0"/>
            </a:endParaRPr>
          </a:p>
          <a:p>
            <a:r>
              <a:rPr lang="tr-TR" sz="1600" b="1">
                <a:solidFill>
                  <a:srgbClr val="FF0000"/>
                </a:solidFill>
                <a:latin typeface="Gill Sans MT" pitchFamily="34" charset="0"/>
              </a:rPr>
              <a:t>d) </a:t>
            </a:r>
            <a:r>
              <a:rPr lang="tr-TR" sz="1600">
                <a:latin typeface="Gill Sans MT" pitchFamily="34" charset="0"/>
              </a:rPr>
              <a:t>Değerlendirmeye girecek adaylar için gerekli materyaller uygulama merkezlerinde hazır bulundurulacaktır.</a:t>
            </a:r>
            <a:endParaRPr lang="tr-TR" sz="1600">
              <a:solidFill>
                <a:srgbClr val="FF0000"/>
              </a:solidFill>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31747" name="Dikdörtgen 3"/>
          <p:cNvSpPr>
            <a:spLocks noChangeArrowheads="1"/>
          </p:cNvSpPr>
          <p:nvPr/>
        </p:nvSpPr>
        <p:spPr bwMode="auto">
          <a:xfrm>
            <a:off x="1000125" y="1143000"/>
            <a:ext cx="8001000" cy="4047262"/>
          </a:xfrm>
          <a:prstGeom prst="rect">
            <a:avLst/>
          </a:prstGeom>
          <a:noFill/>
          <a:ln w="9525">
            <a:noFill/>
            <a:miter lim="800000"/>
            <a:headEnd/>
            <a:tailEnd/>
          </a:ln>
        </p:spPr>
        <p:txBody>
          <a:bodyPr>
            <a:spAutoFit/>
          </a:bodyPr>
          <a:lstStyle/>
          <a:p>
            <a:r>
              <a:rPr lang="tr-TR" sz="1600" b="1">
                <a:latin typeface="Gill Sans MT" pitchFamily="34" charset="0"/>
              </a:rPr>
              <a:t>İTİRAZLAR</a:t>
            </a:r>
          </a:p>
          <a:p>
            <a:endParaRPr lang="tr-TR" sz="1600">
              <a:latin typeface="Gill Sans MT" pitchFamily="34" charset="0"/>
            </a:endParaRPr>
          </a:p>
          <a:p>
            <a:pPr>
              <a:buFont typeface="Wingdings" pitchFamily="2" charset="2"/>
              <a:buChar char="Ø"/>
            </a:pPr>
            <a:r>
              <a:rPr lang="tr-TR" sz="1500">
                <a:latin typeface="Gill Sans MT" pitchFamily="34" charset="0"/>
              </a:rPr>
              <a:t> İtirazlar, ön değerlendirme ve bireysel değerlendirme sonuçlarının https://meb.gov.tr adresinden yayımlanmasından itibaren 5 (beş) iş günü içinde il tanılama sınav komisyonlarına yapılacaktır. </a:t>
            </a:r>
          </a:p>
          <a:p>
            <a:endParaRPr lang="tr-TR" sz="1500">
              <a:latin typeface="Gill Sans MT" pitchFamily="34" charset="0"/>
            </a:endParaRPr>
          </a:p>
          <a:p>
            <a:pPr>
              <a:buFont typeface="Wingdings" pitchFamily="2" charset="2"/>
              <a:buChar char="Ø"/>
            </a:pPr>
            <a:r>
              <a:rPr lang="tr-TR" sz="1500">
                <a:latin typeface="Gill Sans MT" pitchFamily="34" charset="0"/>
              </a:rPr>
              <a:t> Ön değerlendirme ve bireysel değerlendirme sonuçlarına yapılacak itirazlar il tanılama sınav komisyonlarınca değerlendirilecektir. </a:t>
            </a:r>
          </a:p>
          <a:p>
            <a:endParaRPr lang="tr-TR" sz="1500">
              <a:latin typeface="Gill Sans MT" pitchFamily="34" charset="0"/>
            </a:endParaRPr>
          </a:p>
          <a:p>
            <a:pPr>
              <a:buFont typeface="Wingdings" pitchFamily="2" charset="2"/>
              <a:buChar char="Ø"/>
            </a:pPr>
            <a:r>
              <a:rPr lang="tr-TR" sz="1500">
                <a:latin typeface="Gill Sans MT" pitchFamily="34" charset="0"/>
              </a:rPr>
              <a:t> Bireysel değerlendirme sonuçları için; il tanılama sınav komisyonlarınca itiraz başvurularına ait materyallerin birer sureti, uygulama merkezlerinden talep edilecektir. Uygulama merkezleri, söz konusu materyallerin kapalı zarf içerisinde gizlilik ve güvenliğini sağlayarak; asılları kendilerinde kalmak kaydı ile il tanılama sınav komisyonlarına gönderecektir. </a:t>
            </a:r>
          </a:p>
          <a:p>
            <a:endParaRPr lang="tr-TR" sz="1500">
              <a:latin typeface="Gill Sans MT" pitchFamily="34" charset="0"/>
            </a:endParaRPr>
          </a:p>
          <a:p>
            <a:pPr>
              <a:buFont typeface="Wingdings" pitchFamily="2" charset="2"/>
              <a:buChar char="Ø"/>
            </a:pPr>
            <a:r>
              <a:rPr lang="tr-TR" sz="1500">
                <a:latin typeface="Gill Sans MT" pitchFamily="34" charset="0"/>
              </a:rPr>
              <a:t> Yapılan ön değerlendirme ve bireysel değerlendirme içeriklerine ilişkin herhangi bir belge yayımlanmayacak ve paylaşılmayacaktır. </a:t>
            </a:r>
          </a:p>
          <a:p>
            <a:endParaRPr lang="tr-TR" sz="1500">
              <a:latin typeface="Gill Sans MT" pitchFamily="34" charset="0"/>
            </a:endParaRPr>
          </a:p>
          <a:p>
            <a:pPr>
              <a:buFont typeface="Wingdings" pitchFamily="2" charset="2"/>
              <a:buChar char="Ø"/>
            </a:pPr>
            <a:r>
              <a:rPr lang="tr-TR" sz="1500">
                <a:latin typeface="Gill Sans MT" pitchFamily="34" charset="0"/>
              </a:rPr>
              <a:t> Faks ve e-posta yolu ile yapılan itirazlar dikkate alınmayacaktır.</a:t>
            </a:r>
            <a:endParaRPr lang="tr-TR" sz="1500">
              <a:solidFill>
                <a:srgbClr val="FF0000"/>
              </a:solidFill>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4" name="Dikdörtgen 3"/>
          <p:cNvSpPr/>
          <p:nvPr/>
        </p:nvSpPr>
        <p:spPr>
          <a:xfrm>
            <a:off x="1071563" y="1143001"/>
            <a:ext cx="7929562" cy="4247317"/>
          </a:xfrm>
          <a:prstGeom prst="rect">
            <a:avLst/>
          </a:prstGeom>
          <a:ln>
            <a:noFill/>
          </a:ln>
        </p:spPr>
        <p:txBody>
          <a:bodyPr>
            <a:spAutoFit/>
          </a:bodyPr>
          <a:lstStyle/>
          <a:p>
            <a:pPr fontAlgn="auto">
              <a:spcBef>
                <a:spcPts val="0"/>
              </a:spcBef>
              <a:spcAft>
                <a:spcPts val="0"/>
              </a:spcAft>
              <a:defRPr/>
            </a:pPr>
            <a:r>
              <a:rPr lang="tr-TR" b="1" dirty="0">
                <a:solidFill>
                  <a:srgbClr val="FF0000"/>
                </a:solidFill>
                <a:latin typeface="+mn-lt"/>
                <a:cs typeface="+mn-cs"/>
              </a:rPr>
              <a:t>KAYITLARI YAPILAN ÖĞRENCİLERE NASIL BİR EĞİTİM VERİLİR?</a:t>
            </a:r>
            <a:endParaRPr lang="tr-TR" dirty="0">
              <a:latin typeface="+mn-lt"/>
              <a:cs typeface="+mn-cs"/>
            </a:endParaRPr>
          </a:p>
          <a:p>
            <a:pPr fontAlgn="auto">
              <a:spcBef>
                <a:spcPts val="0"/>
              </a:spcBef>
              <a:spcAft>
                <a:spcPts val="0"/>
              </a:spcAft>
              <a:defRPr/>
            </a:pPr>
            <a:r>
              <a:rPr lang="tr-TR" dirty="0">
                <a:latin typeface="+mn-lt"/>
                <a:cs typeface="+mn-cs"/>
              </a:rPr>
              <a:t>Kayıtları yapılan öğrencilerin hazır bulunuşluk düzeyi ölçüldükten sonra Bilim ve Sanat Merkezlerinde;</a:t>
            </a:r>
          </a:p>
          <a:p>
            <a:pPr fontAlgn="auto">
              <a:spcBef>
                <a:spcPts val="0"/>
              </a:spcBef>
              <a:spcAft>
                <a:spcPts val="0"/>
              </a:spcAft>
              <a:defRPr/>
            </a:pPr>
            <a:endParaRPr lang="tr-TR" dirty="0">
              <a:latin typeface="+mn-lt"/>
              <a:cs typeface="+mn-cs"/>
            </a:endParaRPr>
          </a:p>
          <a:p>
            <a:pPr marL="342900" indent="-342900" fontAlgn="auto">
              <a:spcBef>
                <a:spcPts val="0"/>
              </a:spcBef>
              <a:spcAft>
                <a:spcPts val="0"/>
              </a:spcAft>
              <a:buFont typeface="Wingdings" pitchFamily="2" charset="2"/>
              <a:buChar char="Ø"/>
              <a:defRPr/>
            </a:pPr>
            <a:r>
              <a:rPr lang="tr-TR" dirty="0">
                <a:latin typeface="+mn-lt"/>
                <a:cs typeface="+mn-cs"/>
              </a:rPr>
              <a:t>Uyum (Oryantasyon), </a:t>
            </a:r>
          </a:p>
          <a:p>
            <a:pPr marL="342900" indent="-342900" fontAlgn="auto">
              <a:spcBef>
                <a:spcPts val="0"/>
              </a:spcBef>
              <a:spcAft>
                <a:spcPts val="0"/>
              </a:spcAft>
              <a:defRPr/>
            </a:pPr>
            <a:endParaRPr lang="tr-TR" dirty="0">
              <a:latin typeface="+mn-lt"/>
              <a:cs typeface="+mn-cs"/>
            </a:endParaRPr>
          </a:p>
          <a:p>
            <a:pPr marL="342900" indent="-342900" fontAlgn="auto">
              <a:spcBef>
                <a:spcPts val="0"/>
              </a:spcBef>
              <a:spcAft>
                <a:spcPts val="0"/>
              </a:spcAft>
              <a:buFont typeface="Wingdings" pitchFamily="2" charset="2"/>
              <a:buChar char="Ø"/>
              <a:defRPr/>
            </a:pPr>
            <a:r>
              <a:rPr lang="tr-TR" dirty="0">
                <a:latin typeface="+mn-lt"/>
                <a:cs typeface="+mn-cs"/>
              </a:rPr>
              <a:t>Destek Eğitimi; 1) İletişim Becerileri, 2) Grupla Çalışma Teknikleri, 3) Öğrenme Yöntemleri, 4) Problem Çözme Teknikleri, 5) Bilimsel Araştırma Teknikleri, 6) Yabancı Dil, 7) Bilgisayar, 8) Sosyal Etkinlikler, </a:t>
            </a:r>
          </a:p>
          <a:p>
            <a:pPr marL="342900" indent="-342900" fontAlgn="auto">
              <a:spcBef>
                <a:spcPts val="0"/>
              </a:spcBef>
              <a:spcAft>
                <a:spcPts val="0"/>
              </a:spcAft>
              <a:defRPr/>
            </a:pPr>
            <a:endParaRPr lang="tr-TR" dirty="0">
              <a:latin typeface="+mn-lt"/>
              <a:cs typeface="+mn-cs"/>
            </a:endParaRPr>
          </a:p>
          <a:p>
            <a:pPr marL="342900" indent="-342900" fontAlgn="auto">
              <a:spcBef>
                <a:spcPts val="0"/>
              </a:spcBef>
              <a:spcAft>
                <a:spcPts val="0"/>
              </a:spcAft>
              <a:buFont typeface="Wingdings" pitchFamily="2" charset="2"/>
              <a:buChar char="Ø"/>
              <a:defRPr/>
            </a:pPr>
            <a:r>
              <a:rPr lang="tr-TR" dirty="0">
                <a:latin typeface="+mn-lt"/>
                <a:cs typeface="+mn-cs"/>
              </a:rPr>
              <a:t>Bireysel Yetenekleri Fark Ettirme, </a:t>
            </a:r>
          </a:p>
          <a:p>
            <a:pPr marL="342900" indent="-342900" fontAlgn="auto">
              <a:spcBef>
                <a:spcPts val="0"/>
              </a:spcBef>
              <a:spcAft>
                <a:spcPts val="0"/>
              </a:spcAft>
              <a:defRPr/>
            </a:pPr>
            <a:endParaRPr lang="tr-TR" dirty="0">
              <a:latin typeface="+mn-lt"/>
              <a:cs typeface="+mn-cs"/>
            </a:endParaRPr>
          </a:p>
          <a:p>
            <a:pPr marL="342900" indent="-342900" fontAlgn="auto">
              <a:spcBef>
                <a:spcPts val="0"/>
              </a:spcBef>
              <a:spcAft>
                <a:spcPts val="0"/>
              </a:spcAft>
              <a:buFont typeface="Wingdings" pitchFamily="2" charset="2"/>
              <a:buChar char="Ø"/>
              <a:defRPr/>
            </a:pPr>
            <a:r>
              <a:rPr lang="tr-TR" dirty="0">
                <a:latin typeface="+mn-lt"/>
                <a:cs typeface="+mn-cs"/>
              </a:rPr>
              <a:t>Özel Yetenekleri Geliştirme, </a:t>
            </a:r>
          </a:p>
          <a:p>
            <a:pPr marL="342900" indent="-342900" fontAlgn="auto">
              <a:spcBef>
                <a:spcPts val="0"/>
              </a:spcBef>
              <a:spcAft>
                <a:spcPts val="0"/>
              </a:spcAft>
              <a:defRPr/>
            </a:pPr>
            <a:endParaRPr lang="tr-TR" dirty="0">
              <a:latin typeface="+mn-lt"/>
              <a:cs typeface="+mn-cs"/>
            </a:endParaRPr>
          </a:p>
          <a:p>
            <a:pPr marL="342900" indent="-342900" fontAlgn="auto">
              <a:spcBef>
                <a:spcPts val="0"/>
              </a:spcBef>
              <a:spcAft>
                <a:spcPts val="0"/>
              </a:spcAft>
              <a:buFont typeface="Wingdings" pitchFamily="2" charset="2"/>
              <a:buChar char="Ø"/>
              <a:defRPr/>
            </a:pPr>
            <a:r>
              <a:rPr lang="tr-TR" dirty="0">
                <a:latin typeface="+mn-lt"/>
                <a:cs typeface="+mn-cs"/>
              </a:rPr>
              <a:t>Proje Üretimi/Yönetimi alanlarında düzenlenmiş eğitim programlarına alınırlar.</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33795" name="Dikdörtgen 3"/>
          <p:cNvSpPr>
            <a:spLocks noChangeArrowheads="1"/>
          </p:cNvSpPr>
          <p:nvPr/>
        </p:nvSpPr>
        <p:spPr bwMode="auto">
          <a:xfrm>
            <a:off x="1071563" y="1143001"/>
            <a:ext cx="7929562" cy="3139321"/>
          </a:xfrm>
          <a:prstGeom prst="rect">
            <a:avLst/>
          </a:prstGeom>
          <a:noFill/>
          <a:ln w="9525">
            <a:noFill/>
            <a:miter lim="800000"/>
            <a:headEnd/>
            <a:tailEnd/>
          </a:ln>
        </p:spPr>
        <p:txBody>
          <a:bodyPr>
            <a:spAutoFit/>
          </a:bodyPr>
          <a:lstStyle/>
          <a:p>
            <a:r>
              <a:rPr lang="tr-TR" b="1">
                <a:solidFill>
                  <a:srgbClr val="FF0000"/>
                </a:solidFill>
                <a:latin typeface="Gill Sans MT" pitchFamily="34" charset="0"/>
              </a:rPr>
              <a:t>KAYITLARI YAPILAN ÖĞRENCİLERE NASIL BİR EĞİTİM VERİLİR?</a:t>
            </a:r>
          </a:p>
          <a:p>
            <a:endParaRPr lang="tr-TR">
              <a:latin typeface="Gill Sans MT" pitchFamily="34" charset="0"/>
            </a:endParaRPr>
          </a:p>
          <a:p>
            <a:pPr>
              <a:buFont typeface="Wingdings" pitchFamily="2" charset="2"/>
              <a:buChar char="Ø"/>
            </a:pPr>
            <a:r>
              <a:rPr lang="tr-TR">
                <a:latin typeface="Gill Sans MT" pitchFamily="34" charset="0"/>
              </a:rPr>
              <a:t> Programların belli bir tamamlama süresi bulunmamakta olup öğrenci programlarda kendi öğrenme hızına göre ilerler. Öğrenciler program aşamalarındaki performans, istek, gayretli olmalarına ve devamlarına bağlı olarak eğitimlerine liseyi bitirene kadar devam edebilir. </a:t>
            </a:r>
          </a:p>
          <a:p>
            <a:endParaRPr lang="tr-TR">
              <a:latin typeface="Gill Sans MT" pitchFamily="34" charset="0"/>
            </a:endParaRPr>
          </a:p>
          <a:p>
            <a:pPr>
              <a:buFont typeface="Wingdings" pitchFamily="2" charset="2"/>
              <a:buChar char="Ø"/>
            </a:pPr>
            <a:r>
              <a:rPr lang="tr-TR">
                <a:latin typeface="Gill Sans MT" pitchFamily="34" charset="0"/>
              </a:rPr>
              <a:t> Tüm programlar öğrenci merkezli, disiplinler arası, modüler yapıda; öğrencilerin yaratıcılığını, sorunlara farklı yaklaşım ve çözüm bulma becerilerini geliştirecek ve yetişkinlik dönemlerindeki şartlara hazırlayacak nitelikte bireyselleştirilerek hazırlanır.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34819" name="Dikdörtgen 3"/>
          <p:cNvSpPr>
            <a:spLocks noChangeArrowheads="1"/>
          </p:cNvSpPr>
          <p:nvPr/>
        </p:nvSpPr>
        <p:spPr bwMode="auto">
          <a:xfrm>
            <a:off x="1071563" y="1143001"/>
            <a:ext cx="7929562" cy="3693319"/>
          </a:xfrm>
          <a:prstGeom prst="rect">
            <a:avLst/>
          </a:prstGeom>
          <a:noFill/>
          <a:ln w="9525">
            <a:noFill/>
            <a:miter lim="800000"/>
            <a:headEnd/>
            <a:tailEnd/>
          </a:ln>
        </p:spPr>
        <p:txBody>
          <a:bodyPr>
            <a:spAutoFit/>
          </a:bodyPr>
          <a:lstStyle/>
          <a:p>
            <a:r>
              <a:rPr lang="tr-TR" b="1">
                <a:solidFill>
                  <a:srgbClr val="FF0000"/>
                </a:solidFill>
                <a:latin typeface="Gill Sans MT" pitchFamily="34" charset="0"/>
              </a:rPr>
              <a:t>KAYITLARI YAPILAN ÖĞRENCİLERE NASIL BİR EĞİTİM VERİLİR?</a:t>
            </a:r>
          </a:p>
          <a:p>
            <a:endParaRPr lang="tr-TR">
              <a:latin typeface="Gill Sans MT" pitchFamily="34" charset="0"/>
            </a:endParaRPr>
          </a:p>
          <a:p>
            <a:pPr>
              <a:buFont typeface="Wingdings" pitchFamily="2" charset="2"/>
              <a:buChar char="Ø"/>
            </a:pPr>
            <a:r>
              <a:rPr lang="tr-TR">
                <a:latin typeface="Gill Sans MT" pitchFamily="34" charset="0"/>
              </a:rPr>
              <a:t> Programların uygulanmasında okuldan tamamen farklı özel eğitim yöntem ve teknikleri, özel materyaller ve özel eğitim ortamları kullanılır. Bilim ve Sanat Merkezlerinde bireysel eğitim esas olmakla birlikte öğretmen, mekan vb. kısıtlılıklar nedeniyle çoğunlukla 3-5 kişilik küçük gruplarla eğitim yapılır. </a:t>
            </a:r>
          </a:p>
          <a:p>
            <a:endParaRPr lang="tr-TR">
              <a:latin typeface="Gill Sans MT" pitchFamily="34" charset="0"/>
            </a:endParaRPr>
          </a:p>
          <a:p>
            <a:pPr>
              <a:buFont typeface="Wingdings" pitchFamily="2" charset="2"/>
              <a:buChar char="Ø"/>
            </a:pPr>
            <a:r>
              <a:rPr lang="tr-TR">
                <a:latin typeface="Gill Sans MT" pitchFamily="34" charset="0"/>
              </a:rPr>
              <a:t> Bilim ve Sanat Merkezlerindeki eğitim, öğrencilerin örgün eğitimlerinden farklı olarak gerçekleştirilir. Okullarında öğrenciler geçer not alma ve sınavlara hazırlanma amacıyla hareket ederken, Bilim ve Sanat Merkezi’nin yapısında sınıf geçme, not alma vb. amaçlar yer almaz. Bunun yerine süreç odaklı, proje tabanlı öğretim modeliyle öğretim sağlanır ve öğrencilerin istenilen niteliklere uygun projeler gerçekleştirmeleri beklenir.</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35843" name="Dikdörtgen 3"/>
          <p:cNvSpPr>
            <a:spLocks noChangeArrowheads="1"/>
          </p:cNvSpPr>
          <p:nvPr/>
        </p:nvSpPr>
        <p:spPr bwMode="auto">
          <a:xfrm>
            <a:off x="1071563" y="1143001"/>
            <a:ext cx="7929562" cy="3693319"/>
          </a:xfrm>
          <a:prstGeom prst="rect">
            <a:avLst/>
          </a:prstGeom>
          <a:noFill/>
          <a:ln w="9525">
            <a:noFill/>
            <a:miter lim="800000"/>
            <a:headEnd/>
            <a:tailEnd/>
          </a:ln>
        </p:spPr>
        <p:txBody>
          <a:bodyPr>
            <a:spAutoFit/>
          </a:bodyPr>
          <a:lstStyle/>
          <a:p>
            <a:r>
              <a:rPr lang="tr-TR" b="1">
                <a:solidFill>
                  <a:srgbClr val="FF0000"/>
                </a:solidFill>
                <a:latin typeface="Gill Sans MT" pitchFamily="34" charset="0"/>
              </a:rPr>
              <a:t>BİLSEMLERDE EĞİTİM DÖNEMLERİ NE ZAMANDIR?</a:t>
            </a:r>
          </a:p>
          <a:p>
            <a:endParaRPr lang="tr-TR">
              <a:latin typeface="Gill Sans MT" pitchFamily="34" charset="0"/>
            </a:endParaRPr>
          </a:p>
          <a:p>
            <a:pPr>
              <a:buFont typeface="Wingdings" pitchFamily="2" charset="2"/>
              <a:buChar char="Ø"/>
            </a:pPr>
            <a:r>
              <a:rPr lang="tr-TR">
                <a:latin typeface="Gill Sans MT" pitchFamily="34" charset="0"/>
              </a:rPr>
              <a:t> Bilsem’lerde eğitim-öğretim; birinci dönem (Eylül-Ocak), ikinci dönem (Şubat-Haziran) ve Temmuz, Ağustos (yaz okulu, öğrenci kampları) aylarını kapsayacak şekilde yılda üç dönem halinde düzenlenir. </a:t>
            </a:r>
          </a:p>
          <a:p>
            <a:endParaRPr lang="tr-TR">
              <a:latin typeface="Gill Sans MT" pitchFamily="34" charset="0"/>
            </a:endParaRPr>
          </a:p>
          <a:p>
            <a:pPr>
              <a:buFont typeface="Wingdings" pitchFamily="2" charset="2"/>
              <a:buChar char="Ø"/>
            </a:pPr>
            <a:r>
              <a:rPr lang="tr-TR">
                <a:latin typeface="Gill Sans MT" pitchFamily="34" charset="0"/>
              </a:rPr>
              <a:t> Öğrenci kayıtlı olduğu örgün eğitim okulunda sabahçı ise öğleden sonra Bilsem’ de, öğlenci ise sabah Bilsem’ de ve tam gün eğitim görüyorsa akşam BİLSEM’ de olacak şekilde eğitime alınır. </a:t>
            </a:r>
          </a:p>
          <a:p>
            <a:pPr>
              <a:buFont typeface="Wingdings" pitchFamily="2" charset="2"/>
              <a:buChar char="Ø"/>
            </a:pPr>
            <a:endParaRPr lang="tr-TR">
              <a:latin typeface="Gill Sans MT" pitchFamily="34" charset="0"/>
            </a:endParaRPr>
          </a:p>
          <a:p>
            <a:pPr>
              <a:buFont typeface="Wingdings" pitchFamily="2" charset="2"/>
              <a:buChar char="Ø"/>
            </a:pPr>
            <a:r>
              <a:rPr lang="tr-TR">
                <a:latin typeface="Gill Sans MT" pitchFamily="34" charset="0"/>
              </a:rPr>
              <a:t> Her eğitim döneminde devamsızlık süresi eğitim süresinin %30’ unu geçemez. Mazeret göstermeksizin bu süreyi aşan veya programa katılmayan öğrencilerin kaydı silinir.</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36867" name="Dikdörtgen 3"/>
          <p:cNvSpPr>
            <a:spLocks noChangeArrowheads="1"/>
          </p:cNvSpPr>
          <p:nvPr/>
        </p:nvSpPr>
        <p:spPr bwMode="auto">
          <a:xfrm>
            <a:off x="1071564" y="1143001"/>
            <a:ext cx="6929437" cy="2862322"/>
          </a:xfrm>
          <a:prstGeom prst="rect">
            <a:avLst/>
          </a:prstGeom>
          <a:noFill/>
          <a:ln w="9525">
            <a:noFill/>
            <a:miter lim="800000"/>
            <a:headEnd/>
            <a:tailEnd/>
          </a:ln>
        </p:spPr>
        <p:txBody>
          <a:bodyPr>
            <a:spAutoFit/>
          </a:bodyPr>
          <a:lstStyle/>
          <a:p>
            <a:r>
              <a:rPr lang="tr-TR" b="1" dirty="0">
                <a:solidFill>
                  <a:srgbClr val="FF0000"/>
                </a:solidFill>
                <a:latin typeface="Gill Sans MT" pitchFamily="34" charset="0"/>
              </a:rPr>
              <a:t>BİLSEMLERDE ÖLÇME ve DEĞERLENDİRME NASIL YAPILIR?</a:t>
            </a:r>
          </a:p>
          <a:p>
            <a:endParaRPr lang="tr-TR" dirty="0">
              <a:latin typeface="Gill Sans MT" pitchFamily="34" charset="0"/>
            </a:endParaRPr>
          </a:p>
          <a:p>
            <a:pPr>
              <a:buFont typeface="Wingdings" pitchFamily="2" charset="2"/>
              <a:buChar char="Ø"/>
            </a:pPr>
            <a:r>
              <a:rPr lang="tr-TR" dirty="0">
                <a:latin typeface="Gill Sans MT" pitchFamily="34" charset="0"/>
              </a:rPr>
              <a:t> Bilim ve Sanat Merkezlerinde öğrencilere, akademik başarıyı ölçmeye yönelik herhangi bir işlem uygulanmaz, sınav yapılmaz, ölçme ve değerlendirmelerde puan ya da not kullanılmaz. </a:t>
            </a:r>
          </a:p>
          <a:p>
            <a:endParaRPr lang="tr-TR" dirty="0">
              <a:latin typeface="Gill Sans MT" pitchFamily="34" charset="0"/>
            </a:endParaRPr>
          </a:p>
          <a:p>
            <a:pPr>
              <a:buFont typeface="Wingdings" pitchFamily="2" charset="2"/>
              <a:buChar char="Ø"/>
            </a:pPr>
            <a:r>
              <a:rPr lang="tr-TR" dirty="0">
                <a:latin typeface="Gill Sans MT" pitchFamily="34" charset="0"/>
              </a:rPr>
              <a:t> Uygulanan eğitim programlarının her aşamasında Gözlem Formları kullanılarak izleme ve değerlendirme yapılır ve programın sonunda programı tamamlayan öğrencilere "Program Tamamlama Belgesi" verilir.</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10243" name="Dikdörtgen 3"/>
          <p:cNvSpPr>
            <a:spLocks noChangeArrowheads="1"/>
          </p:cNvSpPr>
          <p:nvPr/>
        </p:nvSpPr>
        <p:spPr bwMode="auto">
          <a:xfrm>
            <a:off x="1071563" y="1143001"/>
            <a:ext cx="5143500" cy="3139321"/>
          </a:xfrm>
          <a:prstGeom prst="rect">
            <a:avLst/>
          </a:prstGeom>
          <a:noFill/>
          <a:ln w="9525">
            <a:noFill/>
            <a:miter lim="800000"/>
            <a:headEnd/>
            <a:tailEnd/>
          </a:ln>
        </p:spPr>
        <p:txBody>
          <a:bodyPr>
            <a:spAutoFit/>
          </a:bodyPr>
          <a:lstStyle/>
          <a:p>
            <a:pPr>
              <a:buFont typeface="Wingdings" pitchFamily="2" charset="2"/>
              <a:buChar char="Ø"/>
            </a:pPr>
            <a:r>
              <a:rPr lang="tr-TR">
                <a:latin typeface="Gill Sans MT" pitchFamily="34" charset="0"/>
              </a:rPr>
              <a:t> Her insan hayata birçok yetenekle donatılarak başlar. Bu yetenekler ülkemizde zamanla ve tesadüflerle keşfedilir. Bilim ve Sanat Merkezleri; üstün yetenekli bireylerin yeteneklerini hızla keşfetmek, geliştirmek ve topluma katkıda bulunmalarını sağlamak için kurulmuştur. </a:t>
            </a:r>
          </a:p>
          <a:p>
            <a:endParaRPr lang="tr-TR">
              <a:latin typeface="Gill Sans MT" pitchFamily="34" charset="0"/>
            </a:endParaRPr>
          </a:p>
          <a:p>
            <a:pPr>
              <a:buFont typeface="Wingdings" pitchFamily="2" charset="2"/>
              <a:buChar char="Ø"/>
            </a:pPr>
            <a:r>
              <a:rPr lang="tr-TR">
                <a:latin typeface="Gill Sans MT" pitchFamily="34" charset="0"/>
              </a:rPr>
              <a:t> Unutmayın! Her çocuk özeldir.  Öğrencilerinizin faydalı ve mutlu bir birey olarak hayatına devam edebilmesi için yeteneklerini keşfetmesine olanak tanıyın. </a:t>
            </a:r>
            <a:endParaRPr lang="tr-TR" b="1" i="1">
              <a:solidFill>
                <a:srgbClr val="FF0000"/>
              </a:solidFill>
              <a:latin typeface="Gill Sans MT" pitchFamily="34" charset="0"/>
            </a:endParaRPr>
          </a:p>
        </p:txBody>
      </p:sp>
      <p:pic>
        <p:nvPicPr>
          <p:cNvPr id="10244" name="Picture 1" descr="C:\Users\dell\Desktop\unnamed.png"/>
          <p:cNvPicPr>
            <a:picLocks noChangeAspect="1" noChangeArrowheads="1"/>
          </p:cNvPicPr>
          <p:nvPr/>
        </p:nvPicPr>
        <p:blipFill>
          <a:blip r:embed="rId2" cstate="print"/>
          <a:srcRect/>
          <a:stretch>
            <a:fillRect/>
          </a:stretch>
        </p:blipFill>
        <p:spPr bwMode="auto">
          <a:xfrm>
            <a:off x="6143625" y="2476501"/>
            <a:ext cx="2757488" cy="2512484"/>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37891" name="Dikdörtgen 3"/>
          <p:cNvSpPr>
            <a:spLocks noChangeArrowheads="1"/>
          </p:cNvSpPr>
          <p:nvPr/>
        </p:nvSpPr>
        <p:spPr bwMode="auto">
          <a:xfrm>
            <a:off x="1071563" y="1143001"/>
            <a:ext cx="7715250" cy="4739759"/>
          </a:xfrm>
          <a:prstGeom prst="rect">
            <a:avLst/>
          </a:prstGeom>
          <a:noFill/>
          <a:ln w="9525">
            <a:noFill/>
            <a:miter lim="800000"/>
            <a:headEnd/>
            <a:tailEnd/>
          </a:ln>
        </p:spPr>
        <p:txBody>
          <a:bodyPr>
            <a:spAutoFit/>
          </a:bodyPr>
          <a:lstStyle/>
          <a:p>
            <a:r>
              <a:rPr lang="tr-TR" sz="1600" b="1" dirty="0">
                <a:solidFill>
                  <a:srgbClr val="FF0000"/>
                </a:solidFill>
                <a:latin typeface="Gill Sans MT" pitchFamily="34" charset="0"/>
              </a:rPr>
              <a:t>LÜLEBURGAZ TİCARET VE SANAYİ ODASI BİLİM VE SANAT MERKEZİ’NDE BULUNAN ATÖLYELER</a:t>
            </a:r>
            <a:endParaRPr lang="tr-TR" b="1" dirty="0">
              <a:solidFill>
                <a:srgbClr val="FF0000"/>
              </a:solidFill>
              <a:latin typeface="Gill Sans MT" pitchFamily="34" charset="0"/>
            </a:endParaRPr>
          </a:p>
          <a:p>
            <a:pPr>
              <a:buFont typeface="Wingdings" pitchFamily="2" charset="2"/>
              <a:buChar char="Ø"/>
            </a:pPr>
            <a:r>
              <a:rPr lang="tr-TR" dirty="0">
                <a:latin typeface="Gill Sans MT" pitchFamily="34" charset="0"/>
              </a:rPr>
              <a:t> Robotik Kodlama</a:t>
            </a:r>
          </a:p>
          <a:p>
            <a:pPr>
              <a:buFont typeface="Wingdings" pitchFamily="2" charset="2"/>
              <a:buChar char="Ø"/>
            </a:pPr>
            <a:r>
              <a:rPr lang="tr-TR" dirty="0">
                <a:latin typeface="Gill Sans MT" pitchFamily="34" charset="0"/>
              </a:rPr>
              <a:t> Bilişim</a:t>
            </a:r>
          </a:p>
          <a:p>
            <a:pPr>
              <a:buFont typeface="Wingdings" pitchFamily="2" charset="2"/>
              <a:buChar char="Ø"/>
            </a:pPr>
            <a:r>
              <a:rPr lang="tr-TR" dirty="0">
                <a:latin typeface="Gill Sans MT" pitchFamily="34" charset="0"/>
              </a:rPr>
              <a:t> Yaratıcı Drama</a:t>
            </a:r>
          </a:p>
          <a:p>
            <a:pPr>
              <a:buFont typeface="Wingdings" pitchFamily="2" charset="2"/>
              <a:buChar char="Ø"/>
            </a:pPr>
            <a:r>
              <a:rPr lang="tr-TR" dirty="0">
                <a:latin typeface="Gill Sans MT" pitchFamily="34" charset="0"/>
              </a:rPr>
              <a:t> Astronomi</a:t>
            </a:r>
          </a:p>
          <a:p>
            <a:pPr>
              <a:buFont typeface="Wingdings" pitchFamily="2" charset="2"/>
              <a:buChar char="Ø"/>
            </a:pPr>
            <a:r>
              <a:rPr lang="tr-TR" dirty="0">
                <a:latin typeface="Gill Sans MT" pitchFamily="34" charset="0"/>
              </a:rPr>
              <a:t> Elektronik</a:t>
            </a:r>
          </a:p>
          <a:p>
            <a:pPr>
              <a:buFont typeface="Wingdings" pitchFamily="2" charset="2"/>
              <a:buChar char="Ø"/>
            </a:pPr>
            <a:r>
              <a:rPr lang="tr-TR" dirty="0">
                <a:latin typeface="Gill Sans MT" pitchFamily="34" charset="0"/>
              </a:rPr>
              <a:t> Dijital Fotoğrafçılık</a:t>
            </a:r>
          </a:p>
          <a:p>
            <a:pPr>
              <a:buFont typeface="Wingdings" pitchFamily="2" charset="2"/>
              <a:buChar char="Ø"/>
            </a:pPr>
            <a:r>
              <a:rPr lang="tr-TR" dirty="0">
                <a:latin typeface="Gill Sans MT" pitchFamily="34" charset="0"/>
              </a:rPr>
              <a:t> Müzik</a:t>
            </a:r>
          </a:p>
          <a:p>
            <a:pPr>
              <a:buFont typeface="Wingdings" pitchFamily="2" charset="2"/>
              <a:buChar char="Ø"/>
            </a:pPr>
            <a:r>
              <a:rPr lang="tr-TR" dirty="0">
                <a:latin typeface="Gill Sans MT" pitchFamily="34" charset="0"/>
              </a:rPr>
              <a:t> Görsel Sanatlar</a:t>
            </a:r>
          </a:p>
          <a:p>
            <a:pPr>
              <a:buFont typeface="Wingdings" pitchFamily="2" charset="2"/>
              <a:buChar char="Ø"/>
            </a:pPr>
            <a:r>
              <a:rPr lang="tr-TR" dirty="0">
                <a:latin typeface="Gill Sans MT" pitchFamily="34" charset="0"/>
              </a:rPr>
              <a:t> Tarih</a:t>
            </a:r>
          </a:p>
          <a:p>
            <a:pPr>
              <a:buFont typeface="Wingdings" pitchFamily="2" charset="2"/>
              <a:buChar char="Ø"/>
            </a:pPr>
            <a:r>
              <a:rPr lang="tr-TR" dirty="0">
                <a:latin typeface="Gill Sans MT" pitchFamily="34" charset="0"/>
              </a:rPr>
              <a:t> Fen Bilimleri</a:t>
            </a:r>
          </a:p>
          <a:p>
            <a:pPr>
              <a:buFont typeface="Wingdings" pitchFamily="2" charset="2"/>
              <a:buChar char="Ø"/>
            </a:pPr>
            <a:r>
              <a:rPr lang="tr-TR" dirty="0">
                <a:latin typeface="Gill Sans MT" pitchFamily="34" charset="0"/>
              </a:rPr>
              <a:t> İngilizce</a:t>
            </a:r>
          </a:p>
          <a:p>
            <a:pPr>
              <a:buFont typeface="Wingdings" pitchFamily="2" charset="2"/>
              <a:buChar char="Ø"/>
            </a:pPr>
            <a:r>
              <a:rPr lang="tr-TR" dirty="0">
                <a:latin typeface="Gill Sans MT" pitchFamily="34" charset="0"/>
              </a:rPr>
              <a:t> Almanca</a:t>
            </a:r>
          </a:p>
          <a:p>
            <a:pPr>
              <a:buFont typeface="Wingdings" pitchFamily="2" charset="2"/>
              <a:buChar char="Ø"/>
            </a:pPr>
            <a:r>
              <a:rPr lang="tr-TR" dirty="0">
                <a:latin typeface="Gill Sans MT" pitchFamily="34" charset="0"/>
              </a:rPr>
              <a:t> Türkçe </a:t>
            </a:r>
          </a:p>
          <a:p>
            <a:pPr>
              <a:buFont typeface="Wingdings" pitchFamily="2" charset="2"/>
              <a:buChar char="Ø"/>
            </a:pPr>
            <a:endParaRPr lang="tr-TR" dirty="0">
              <a:latin typeface="Gill Sans MT" pitchFamily="34" charset="0"/>
            </a:endParaRPr>
          </a:p>
          <a:p>
            <a:endParaRPr lang="tr-TR" dirty="0">
              <a:latin typeface="Gill Sans MT" pitchFamily="34" charset="0"/>
            </a:endParaRPr>
          </a:p>
        </p:txBody>
      </p:sp>
      <p:pic>
        <p:nvPicPr>
          <p:cNvPr id="4" name="Resim 3">
            <a:extLst>
              <a:ext uri="{FF2B5EF4-FFF2-40B4-BE49-F238E27FC236}">
                <a16:creationId xmlns:a16="http://schemas.microsoft.com/office/drawing/2014/main" id="{CB53573B-B9F8-4795-BA4A-799BA391D8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2316" y="1628800"/>
            <a:ext cx="3656607" cy="3816424"/>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71D116D3-3681-494E-A354-C1052E749C3D}"/>
              </a:ext>
            </a:extLst>
          </p:cNvPr>
          <p:cNvSpPr txBox="1"/>
          <p:nvPr/>
        </p:nvSpPr>
        <p:spPr>
          <a:xfrm>
            <a:off x="1835696" y="2348880"/>
            <a:ext cx="6552728" cy="3185487"/>
          </a:xfrm>
          <a:prstGeom prst="rect">
            <a:avLst/>
          </a:prstGeom>
          <a:noFill/>
        </p:spPr>
        <p:txBody>
          <a:bodyPr wrap="square">
            <a:spAutoFit/>
          </a:bodyPr>
          <a:lstStyle/>
          <a:p>
            <a:pPr algn="just">
              <a:lnSpc>
                <a:spcPts val="1800"/>
              </a:lnSpc>
            </a:pPr>
            <a:endParaRPr lang="tr-TR" b="0" i="0" dirty="0">
              <a:solidFill>
                <a:srgbClr val="212529"/>
              </a:solidFill>
              <a:effectLst/>
              <a:latin typeface="Times New Roman" panose="02020603050405020304" pitchFamily="18" charset="0"/>
              <a:cs typeface="Times New Roman" panose="02020603050405020304" pitchFamily="18" charset="0"/>
            </a:endParaRPr>
          </a:p>
          <a:p>
            <a:pPr algn="just">
              <a:lnSpc>
                <a:spcPts val="1800"/>
              </a:lnSpc>
            </a:pPr>
            <a:r>
              <a:rPr lang="tr-TR" i="0" u="sng" dirty="0">
                <a:effectLst/>
                <a:latin typeface="MyriadPro"/>
                <a:hlinkClick r:id="rId2">
                  <a:extLst>
                    <a:ext uri="{A12FA001-AC4F-418D-AE19-62706E023703}">
                      <ahyp:hlinkClr xmlns:ahyp="http://schemas.microsoft.com/office/drawing/2018/hyperlinkcolor" val="tx"/>
                    </a:ext>
                  </a:extLst>
                </a:hlinkClick>
              </a:rPr>
              <a:t>"2021-2022 YILI BİLİM VE SANAT MERKEZLERİ ÖĞRENCİ TANILAMA VE YERLEŞTİRME KILAVUZU"NA ULAŞMAK İÇİN TIKLAYINIZ.</a:t>
            </a:r>
            <a:endParaRPr lang="tr-TR" u="sng" dirty="0">
              <a:latin typeface="Times New Roman" panose="02020603050405020304" pitchFamily="18" charset="0"/>
              <a:cs typeface="Times New Roman" panose="02020603050405020304" pitchFamily="18" charset="0"/>
            </a:endParaRPr>
          </a:p>
          <a:p>
            <a:pPr algn="just">
              <a:lnSpc>
                <a:spcPts val="1800"/>
              </a:lnSpc>
            </a:pPr>
            <a:endParaRPr lang="tr-TR" b="0" i="0" dirty="0">
              <a:solidFill>
                <a:srgbClr val="212529"/>
              </a:solidFill>
              <a:effectLst/>
              <a:latin typeface="Times New Roman" panose="02020603050405020304" pitchFamily="18" charset="0"/>
              <a:cs typeface="Times New Roman" panose="02020603050405020304" pitchFamily="18" charset="0"/>
            </a:endParaRPr>
          </a:p>
          <a:p>
            <a:pPr algn="just">
              <a:lnSpc>
                <a:spcPts val="1800"/>
              </a:lnSpc>
            </a:pPr>
            <a:r>
              <a:rPr lang="tr-TR" b="0" i="0" dirty="0">
                <a:solidFill>
                  <a:srgbClr val="212529"/>
                </a:solidFill>
                <a:effectLst/>
                <a:latin typeface="Times New Roman" panose="02020603050405020304" pitchFamily="18" charset="0"/>
                <a:cs typeface="Times New Roman" panose="02020603050405020304" pitchFamily="18" charset="0"/>
              </a:rPr>
              <a:t>BİLSEM Öğrenci Tanılama Süreci Tanıtım Videosu İçin </a:t>
            </a:r>
            <a:r>
              <a:rPr lang="tr-TR" b="0" i="0" u="none" strike="noStrike" dirty="0">
                <a:solidFill>
                  <a:srgbClr val="007BFF"/>
                </a:solidFill>
                <a:effectLst/>
                <a:latin typeface="Times New Roman" panose="02020603050405020304" pitchFamily="18" charset="0"/>
                <a:cs typeface="Times New Roman" panose="02020603050405020304" pitchFamily="18" charset="0"/>
                <a:hlinkClick r:id="rId3"/>
              </a:rPr>
              <a:t>Tıklayınız.</a:t>
            </a:r>
            <a:endParaRPr lang="tr-TR" b="0" i="0" u="none" strike="noStrike" dirty="0">
              <a:solidFill>
                <a:srgbClr val="007BFF"/>
              </a:solidFill>
              <a:effectLst/>
              <a:latin typeface="Times New Roman" panose="02020603050405020304" pitchFamily="18" charset="0"/>
              <a:cs typeface="Times New Roman" panose="02020603050405020304" pitchFamily="18" charset="0"/>
            </a:endParaRPr>
          </a:p>
          <a:p>
            <a:pPr algn="just">
              <a:lnSpc>
                <a:spcPts val="1800"/>
              </a:lnSpc>
            </a:pPr>
            <a:endParaRPr lang="tr-TR" b="0" i="0" dirty="0">
              <a:solidFill>
                <a:srgbClr val="212529"/>
              </a:solidFill>
              <a:effectLst/>
              <a:latin typeface="Times New Roman" panose="02020603050405020304" pitchFamily="18" charset="0"/>
              <a:cs typeface="Times New Roman" panose="02020603050405020304" pitchFamily="18" charset="0"/>
            </a:endParaRPr>
          </a:p>
          <a:p>
            <a:pPr algn="just">
              <a:lnSpc>
                <a:spcPts val="1800"/>
              </a:lnSpc>
            </a:pPr>
            <a:r>
              <a:rPr lang="tr-TR" b="0" i="0" dirty="0">
                <a:solidFill>
                  <a:srgbClr val="212529"/>
                </a:solidFill>
                <a:effectLst/>
                <a:latin typeface="Times New Roman" panose="02020603050405020304" pitchFamily="18" charset="0"/>
                <a:cs typeface="Times New Roman" panose="02020603050405020304" pitchFamily="18" charset="0"/>
              </a:rPr>
              <a:t>Genel Zihinsel Yetenek Alanı Tanıtım Videosu İçin </a:t>
            </a:r>
            <a:r>
              <a:rPr lang="tr-TR" b="0" i="0" u="none" strike="noStrike" dirty="0">
                <a:solidFill>
                  <a:srgbClr val="007BFF"/>
                </a:solidFill>
                <a:effectLst/>
                <a:latin typeface="Times New Roman" panose="02020603050405020304" pitchFamily="18" charset="0"/>
                <a:cs typeface="Times New Roman" panose="02020603050405020304" pitchFamily="18" charset="0"/>
                <a:hlinkClick r:id="rId4"/>
              </a:rPr>
              <a:t>Tıklayınız.</a:t>
            </a:r>
            <a:endParaRPr lang="tr-TR" b="0" i="0" u="none" strike="noStrike" dirty="0">
              <a:solidFill>
                <a:srgbClr val="007BFF"/>
              </a:solidFill>
              <a:effectLst/>
              <a:latin typeface="Times New Roman" panose="02020603050405020304" pitchFamily="18" charset="0"/>
              <a:cs typeface="Times New Roman" panose="02020603050405020304" pitchFamily="18" charset="0"/>
            </a:endParaRPr>
          </a:p>
          <a:p>
            <a:pPr algn="just">
              <a:lnSpc>
                <a:spcPts val="1800"/>
              </a:lnSpc>
            </a:pPr>
            <a:endParaRPr lang="tr-TR" b="0" i="0" dirty="0">
              <a:solidFill>
                <a:srgbClr val="212529"/>
              </a:solidFill>
              <a:effectLst/>
              <a:latin typeface="Times New Roman" panose="02020603050405020304" pitchFamily="18" charset="0"/>
              <a:cs typeface="Times New Roman" panose="02020603050405020304" pitchFamily="18" charset="0"/>
            </a:endParaRPr>
          </a:p>
          <a:p>
            <a:pPr algn="just">
              <a:lnSpc>
                <a:spcPts val="1800"/>
              </a:lnSpc>
            </a:pPr>
            <a:r>
              <a:rPr lang="tr-TR" b="0" i="0" dirty="0">
                <a:solidFill>
                  <a:srgbClr val="212529"/>
                </a:solidFill>
                <a:effectLst/>
                <a:latin typeface="Times New Roman" panose="02020603050405020304" pitchFamily="18" charset="0"/>
                <a:cs typeface="Times New Roman" panose="02020603050405020304" pitchFamily="18" charset="0"/>
              </a:rPr>
              <a:t>Resim Yetenek Alanı Tanıtım Videosu İçin </a:t>
            </a:r>
            <a:r>
              <a:rPr lang="tr-TR" b="0" i="0" u="none" strike="noStrike" dirty="0">
                <a:solidFill>
                  <a:srgbClr val="007BFF"/>
                </a:solidFill>
                <a:effectLst/>
                <a:latin typeface="Times New Roman" panose="02020603050405020304" pitchFamily="18" charset="0"/>
                <a:cs typeface="Times New Roman" panose="02020603050405020304" pitchFamily="18" charset="0"/>
                <a:hlinkClick r:id="rId5"/>
              </a:rPr>
              <a:t>Tıklayınız.</a:t>
            </a:r>
            <a:endParaRPr lang="tr-TR" b="0" i="0" u="none" strike="noStrike" dirty="0">
              <a:solidFill>
                <a:srgbClr val="007BFF"/>
              </a:solidFill>
              <a:effectLst/>
              <a:latin typeface="Times New Roman" panose="02020603050405020304" pitchFamily="18" charset="0"/>
              <a:cs typeface="Times New Roman" panose="02020603050405020304" pitchFamily="18" charset="0"/>
            </a:endParaRPr>
          </a:p>
          <a:p>
            <a:pPr algn="just">
              <a:lnSpc>
                <a:spcPts val="1800"/>
              </a:lnSpc>
            </a:pPr>
            <a:endParaRPr lang="tr-TR" b="0" i="0" dirty="0">
              <a:solidFill>
                <a:srgbClr val="212529"/>
              </a:solidFill>
              <a:effectLst/>
              <a:latin typeface="Times New Roman" panose="02020603050405020304" pitchFamily="18" charset="0"/>
              <a:cs typeface="Times New Roman" panose="02020603050405020304" pitchFamily="18" charset="0"/>
            </a:endParaRPr>
          </a:p>
          <a:p>
            <a:pPr algn="just">
              <a:lnSpc>
                <a:spcPts val="1800"/>
              </a:lnSpc>
            </a:pPr>
            <a:r>
              <a:rPr lang="tr-TR" b="0" i="0" dirty="0">
                <a:solidFill>
                  <a:srgbClr val="212529"/>
                </a:solidFill>
                <a:effectLst/>
                <a:latin typeface="Times New Roman" panose="02020603050405020304" pitchFamily="18" charset="0"/>
                <a:cs typeface="Times New Roman" panose="02020603050405020304" pitchFamily="18" charset="0"/>
              </a:rPr>
              <a:t>Müzik Yetenek Alanı Tanıtım Videosu İçin </a:t>
            </a:r>
            <a:r>
              <a:rPr lang="tr-TR" b="0" i="0" u="none" strike="noStrike" dirty="0">
                <a:solidFill>
                  <a:srgbClr val="007BFF"/>
                </a:solidFill>
                <a:effectLst/>
                <a:latin typeface="Times New Roman" panose="02020603050405020304" pitchFamily="18" charset="0"/>
                <a:cs typeface="Times New Roman" panose="02020603050405020304" pitchFamily="18" charset="0"/>
                <a:hlinkClick r:id="rId6"/>
              </a:rPr>
              <a:t>Tıklayınız.</a:t>
            </a:r>
            <a:endParaRPr lang="tr-TR" b="0" i="0" dirty="0">
              <a:solidFill>
                <a:srgbClr val="212529"/>
              </a:solidFill>
              <a:effectLst/>
              <a:latin typeface="Times New Roman" panose="02020603050405020304" pitchFamily="18" charset="0"/>
              <a:cs typeface="Times New Roman" panose="02020603050405020304" pitchFamily="18" charset="0"/>
            </a:endParaRPr>
          </a:p>
          <a:p>
            <a:br>
              <a:rPr lang="tr-TR" b="0" i="0" dirty="0">
                <a:solidFill>
                  <a:srgbClr val="212529"/>
                </a:solidFill>
                <a:effectLst/>
                <a:latin typeface="Font Awesome 5 Free"/>
              </a:rPr>
            </a:br>
            <a:endParaRPr lang="tr-TR" dirty="0"/>
          </a:p>
        </p:txBody>
      </p:sp>
      <p:sp>
        <p:nvSpPr>
          <p:cNvPr id="4" name="Metin kutusu 3">
            <a:extLst>
              <a:ext uri="{FF2B5EF4-FFF2-40B4-BE49-F238E27FC236}">
                <a16:creationId xmlns:a16="http://schemas.microsoft.com/office/drawing/2014/main" id="{DB94BF20-BE9F-48E8-A9C0-304B8AAA2F72}"/>
              </a:ext>
            </a:extLst>
          </p:cNvPr>
          <p:cNvSpPr txBox="1"/>
          <p:nvPr/>
        </p:nvSpPr>
        <p:spPr>
          <a:xfrm>
            <a:off x="1835696" y="1268760"/>
            <a:ext cx="5786619" cy="1061829"/>
          </a:xfrm>
          <a:prstGeom prst="rect">
            <a:avLst/>
          </a:prstGeom>
          <a:noFill/>
        </p:spPr>
        <p:txBody>
          <a:bodyPr wrap="square">
            <a:spAutoFit/>
          </a:bodyPr>
          <a:lstStyle/>
          <a:p>
            <a:pPr algn="ctr">
              <a:lnSpc>
                <a:spcPts val="1800"/>
              </a:lnSpc>
            </a:pPr>
            <a:endParaRPr lang="tr-TR" b="0" i="0" dirty="0">
              <a:solidFill>
                <a:schemeClr val="accent3"/>
              </a:solidFill>
              <a:effectLst/>
              <a:latin typeface="Times New Roman" panose="02020603050405020304" pitchFamily="18" charset="0"/>
              <a:cs typeface="Times New Roman" panose="02020603050405020304" pitchFamily="18" charset="0"/>
            </a:endParaRPr>
          </a:p>
          <a:p>
            <a:pPr algn="ctr"/>
            <a:r>
              <a:rPr lang="tr-TR" sz="2400" b="1" dirty="0">
                <a:solidFill>
                  <a:schemeClr val="accent3"/>
                </a:solidFill>
                <a:latin typeface="Font Awesome 5 Free"/>
              </a:rPr>
              <a:t>ÖRGM ÜZERİNDEN ULAŞILABİLECEK KAYNAKLAR</a:t>
            </a:r>
            <a:endParaRPr lang="tr-TR" sz="2400" b="1" dirty="0">
              <a:solidFill>
                <a:schemeClr val="accent3"/>
              </a:solidFill>
            </a:endParaRPr>
          </a:p>
        </p:txBody>
      </p:sp>
    </p:spTree>
    <p:extLst>
      <p:ext uri="{BB962C8B-B14F-4D97-AF65-F5344CB8AC3E}">
        <p14:creationId xmlns:p14="http://schemas.microsoft.com/office/powerpoint/2010/main" val="2501351019"/>
      </p:ext>
    </p:extLst>
  </p:cSld>
  <p:clrMapOvr>
    <a:masterClrMapping/>
  </p:clrMapOvr>
  <p:transition>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6718BBAC-1BA0-4755-8F36-1DDEEFE386DA}"/>
              </a:ext>
            </a:extLst>
          </p:cNvPr>
          <p:cNvSpPr txBox="1"/>
          <p:nvPr/>
        </p:nvSpPr>
        <p:spPr>
          <a:xfrm>
            <a:off x="0" y="3167390"/>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TEŞEKKÜRLER</a:t>
            </a:r>
          </a:p>
        </p:txBody>
      </p:sp>
    </p:spTree>
    <p:extLst>
      <p:ext uri="{BB962C8B-B14F-4D97-AF65-F5344CB8AC3E}">
        <p14:creationId xmlns:p14="http://schemas.microsoft.com/office/powerpoint/2010/main" val="544578161"/>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11267" name="Dikdörtgen 3"/>
          <p:cNvSpPr>
            <a:spLocks noChangeArrowheads="1"/>
          </p:cNvSpPr>
          <p:nvPr/>
        </p:nvSpPr>
        <p:spPr bwMode="auto">
          <a:xfrm>
            <a:off x="1071564" y="1143001"/>
            <a:ext cx="4429125" cy="4524315"/>
          </a:xfrm>
          <a:prstGeom prst="rect">
            <a:avLst/>
          </a:prstGeom>
          <a:noFill/>
          <a:ln w="9525">
            <a:noFill/>
            <a:miter lim="800000"/>
            <a:headEnd/>
            <a:tailEnd/>
          </a:ln>
        </p:spPr>
        <p:txBody>
          <a:bodyPr>
            <a:spAutoFit/>
          </a:bodyPr>
          <a:lstStyle/>
          <a:p>
            <a:r>
              <a:rPr lang="tr-TR" b="1" i="1">
                <a:solidFill>
                  <a:srgbClr val="FF0000"/>
                </a:solidFill>
                <a:latin typeface="Gill Sans MT" pitchFamily="34" charset="0"/>
              </a:rPr>
              <a:t>Bilsem, </a:t>
            </a:r>
            <a:r>
              <a:rPr lang="tr-TR">
                <a:latin typeface="Gill Sans MT" pitchFamily="34" charset="0"/>
              </a:rPr>
              <a:t>Bilim ve Sanat Eğitim Merkezlerinin kısaltılmış ismidir. İlkokullarda sınavla tespit edilen özel yetenekli öğrencilerin örgün eğitim kurumlarındaki eğitimlerini aksatmayacak şekilde bireysel yeteneklerinin farkında olmalarını sağlamak ve sahip oldukları kapasitelerini geliştirerek üst düzeyde kullanmalarını sağlamak amacıyla devlete bağlı olarak açılmış olan özel eğitim kurumlarıdır. </a:t>
            </a:r>
          </a:p>
          <a:p>
            <a:endParaRPr lang="tr-TR">
              <a:latin typeface="Gill Sans MT" pitchFamily="34" charset="0"/>
            </a:endParaRPr>
          </a:p>
          <a:p>
            <a:r>
              <a:rPr lang="tr-TR">
                <a:latin typeface="Gill Sans MT" pitchFamily="34" charset="0"/>
              </a:rPr>
              <a:t>Türkiye genelinde her ilde bir bilsem olmakla birlikte nüfus yoğunluğuna göre büyük şehirlerde birden fazla bilsem olabilmektedir.</a:t>
            </a:r>
          </a:p>
          <a:p>
            <a:endParaRPr lang="tr-TR">
              <a:latin typeface="Gill Sans MT" pitchFamily="34" charset="0"/>
            </a:endParaRPr>
          </a:p>
          <a:p>
            <a:endParaRPr lang="tr-TR">
              <a:latin typeface="Gill Sans MT" pitchFamily="34" charset="0"/>
            </a:endParaRPr>
          </a:p>
        </p:txBody>
      </p:sp>
      <p:sp>
        <p:nvSpPr>
          <p:cNvPr id="11269" name="5 Metin kutusu"/>
          <p:cNvSpPr txBox="1">
            <a:spLocks noChangeArrowheads="1"/>
          </p:cNvSpPr>
          <p:nvPr/>
        </p:nvSpPr>
        <p:spPr bwMode="auto">
          <a:xfrm>
            <a:off x="5728229" y="4572001"/>
            <a:ext cx="3370796" cy="923330"/>
          </a:xfrm>
          <a:prstGeom prst="rect">
            <a:avLst/>
          </a:prstGeom>
          <a:noFill/>
          <a:ln w="9525">
            <a:solidFill>
              <a:schemeClr val="tx1"/>
            </a:solidFill>
            <a:miter lim="800000"/>
            <a:headEnd/>
            <a:tailEnd/>
          </a:ln>
        </p:spPr>
        <p:txBody>
          <a:bodyPr wrap="none">
            <a:spAutoFit/>
          </a:bodyPr>
          <a:lstStyle/>
          <a:p>
            <a:pPr algn="ctr"/>
            <a:r>
              <a:rPr lang="tr-TR" b="1" dirty="0">
                <a:solidFill>
                  <a:srgbClr val="FF0000"/>
                </a:solidFill>
                <a:latin typeface="Gill Sans MT" pitchFamily="34" charset="0"/>
              </a:rPr>
              <a:t>LÜLEBURGAZ</a:t>
            </a:r>
          </a:p>
          <a:p>
            <a:pPr algn="ctr"/>
            <a:r>
              <a:rPr lang="tr-TR" b="1" dirty="0">
                <a:solidFill>
                  <a:srgbClr val="FF0000"/>
                </a:solidFill>
                <a:latin typeface="Gill Sans MT" pitchFamily="34" charset="0"/>
              </a:rPr>
              <a:t>TİCARET VE SANAYİ ODASI</a:t>
            </a:r>
          </a:p>
          <a:p>
            <a:pPr algn="ctr"/>
            <a:r>
              <a:rPr lang="tr-TR" b="1" dirty="0">
                <a:solidFill>
                  <a:srgbClr val="FF0000"/>
                </a:solidFill>
                <a:latin typeface="Gill Sans MT" pitchFamily="34" charset="0"/>
              </a:rPr>
              <a:t>BİLİM SANAT MERKEZİ</a:t>
            </a:r>
          </a:p>
        </p:txBody>
      </p:sp>
      <p:pic>
        <p:nvPicPr>
          <p:cNvPr id="4" name="Resim 3">
            <a:extLst>
              <a:ext uri="{FF2B5EF4-FFF2-40B4-BE49-F238E27FC236}">
                <a16:creationId xmlns:a16="http://schemas.microsoft.com/office/drawing/2014/main" id="{FAA5CF96-E136-4CE4-9324-B9AC8BD2A4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2160" y="1362669"/>
            <a:ext cx="2829519" cy="2953187"/>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12291" name="Dikdörtgen 3"/>
          <p:cNvSpPr>
            <a:spLocks noChangeArrowheads="1"/>
          </p:cNvSpPr>
          <p:nvPr/>
        </p:nvSpPr>
        <p:spPr bwMode="auto">
          <a:xfrm>
            <a:off x="1071563" y="1143001"/>
            <a:ext cx="7715250" cy="4278094"/>
          </a:xfrm>
          <a:prstGeom prst="rect">
            <a:avLst/>
          </a:prstGeom>
          <a:noFill/>
          <a:ln w="9525">
            <a:noFill/>
            <a:miter lim="800000"/>
            <a:headEnd/>
            <a:tailEnd/>
          </a:ln>
        </p:spPr>
        <p:txBody>
          <a:bodyPr>
            <a:spAutoFit/>
          </a:bodyPr>
          <a:lstStyle/>
          <a:p>
            <a:pPr algn="ctr"/>
            <a:r>
              <a:rPr lang="tr-TR" sz="1600" b="1" dirty="0">
                <a:solidFill>
                  <a:srgbClr val="FF0000"/>
                </a:solidFill>
                <a:latin typeface="Gill Sans MT" pitchFamily="34" charset="0"/>
              </a:rPr>
              <a:t>BİLSEM SÜRECİ</a:t>
            </a:r>
          </a:p>
          <a:p>
            <a:pPr algn="just"/>
            <a:r>
              <a:rPr lang="tr-TR" sz="1600" dirty="0">
                <a:latin typeface="Gill Sans MT" pitchFamily="34" charset="0"/>
              </a:rPr>
              <a:t>Öğrenci tanılama işlemleri, 1, 2, 3 ve 4. sınıf seviyelerinde sınıf öğretmenleri tarafından yetenek alanı/alanlarında aday gösterilecek öğrenciler için kılavuz takvimi doğrultusunda gerçekleştirilecektir.</a:t>
            </a:r>
          </a:p>
          <a:p>
            <a:pPr>
              <a:buFont typeface="Wingdings" pitchFamily="2" charset="2"/>
              <a:buChar char="Ø"/>
            </a:pPr>
            <a:endParaRPr lang="tr-TR" sz="1600" b="1" dirty="0">
              <a:solidFill>
                <a:srgbClr val="FF0000"/>
              </a:solidFill>
              <a:latin typeface="Gill Sans MT" pitchFamily="34" charset="0"/>
            </a:endParaRPr>
          </a:p>
          <a:p>
            <a:r>
              <a:rPr lang="tr-TR" sz="1600" b="1" dirty="0">
                <a:solidFill>
                  <a:srgbClr val="FF0000"/>
                </a:solidFill>
                <a:latin typeface="Gill Sans MT" pitchFamily="34" charset="0"/>
              </a:rPr>
              <a:t>ADAY GÖSTERME SÜRECİ</a:t>
            </a:r>
          </a:p>
          <a:p>
            <a:endParaRPr lang="tr-TR" sz="1600" dirty="0">
              <a:latin typeface="Gill Sans MT" pitchFamily="34" charset="0"/>
            </a:endParaRPr>
          </a:p>
          <a:p>
            <a:pPr>
              <a:buFont typeface="Wingdings" pitchFamily="2" charset="2"/>
              <a:buChar char="Ø"/>
            </a:pPr>
            <a:r>
              <a:rPr lang="tr-TR" sz="1600" dirty="0">
                <a:latin typeface="Gill Sans MT" pitchFamily="34" charset="0"/>
              </a:rPr>
              <a:t> Aday gösterme süreci okul yönlendirme komisyonları tarafından yürütülecektir.</a:t>
            </a:r>
          </a:p>
          <a:p>
            <a:pPr>
              <a:buFont typeface="Wingdings" pitchFamily="2" charset="2"/>
              <a:buChar char="Ø"/>
            </a:pPr>
            <a:endParaRPr lang="tr-TR" sz="1600" dirty="0">
              <a:latin typeface="Gill Sans MT" pitchFamily="34" charset="0"/>
            </a:endParaRPr>
          </a:p>
          <a:p>
            <a:pPr algn="just">
              <a:buFont typeface="Wingdings" pitchFamily="2" charset="2"/>
              <a:buChar char="Ø"/>
            </a:pPr>
            <a:r>
              <a:rPr lang="tr-TR" sz="1600" dirty="0">
                <a:latin typeface="Gill Sans MT" pitchFamily="34" charset="0"/>
              </a:rPr>
              <a:t> Okul yönlendirme komisyonu; okul müdürü başkanlığında müdür yardımcısı, rehber öğretmen/psikolojik danışman olarak görev yapan öğretmenlerin tamamı ve her sınıf seviyesinden okul müdürünün belirleyeceği en az bir sınıf öğretmeninden oluşturulacaktır. Komisyonda yer alma şartlarını sağlayan üyelerden herhangi birinin bulunmadığı durumlarda mevcut üyeler ile komisyon oluşturulacaktır. </a:t>
            </a:r>
          </a:p>
          <a:p>
            <a:pPr>
              <a:buFont typeface="Wingdings" pitchFamily="2" charset="2"/>
              <a:buChar char="Ø"/>
            </a:pPr>
            <a:endParaRPr lang="tr-TR" sz="1600" dirty="0">
              <a:latin typeface="Gill Sans MT" pitchFamily="34" charset="0"/>
            </a:endParaRPr>
          </a:p>
          <a:p>
            <a:pPr>
              <a:buFont typeface="Wingdings" pitchFamily="2" charset="2"/>
              <a:buChar char="Ø"/>
            </a:pPr>
            <a:r>
              <a:rPr lang="tr-TR" sz="1600" dirty="0">
                <a:latin typeface="Gill Sans MT" pitchFamily="34" charset="0"/>
              </a:rPr>
              <a:t> Her okulda her sınıf düzeyinde her bir yetenek alanı için öğrenci sayısının en fazla %20’si aday gösterilebilecektir.</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13315" name="Dikdörtgen 3"/>
          <p:cNvSpPr>
            <a:spLocks noChangeArrowheads="1"/>
          </p:cNvSpPr>
          <p:nvPr/>
        </p:nvSpPr>
        <p:spPr bwMode="auto">
          <a:xfrm>
            <a:off x="1071563" y="1143000"/>
            <a:ext cx="7715250" cy="3785652"/>
          </a:xfrm>
          <a:prstGeom prst="rect">
            <a:avLst/>
          </a:prstGeom>
          <a:noFill/>
          <a:ln w="9525">
            <a:noFill/>
            <a:miter lim="800000"/>
            <a:headEnd/>
            <a:tailEnd/>
          </a:ln>
        </p:spPr>
        <p:txBody>
          <a:bodyPr>
            <a:spAutoFit/>
          </a:bodyPr>
          <a:lstStyle/>
          <a:p>
            <a:pPr algn="just">
              <a:buFont typeface="Wingdings" pitchFamily="2" charset="2"/>
              <a:buChar char="Ø"/>
            </a:pPr>
            <a:r>
              <a:rPr lang="tr-TR" sz="1600" dirty="0">
                <a:latin typeface="Gill Sans MT" pitchFamily="34" charset="0"/>
              </a:rPr>
              <a:t>Bir öğrenci en fazla iki yetenek alanından aday gösterilebilecektir. </a:t>
            </a:r>
          </a:p>
          <a:p>
            <a:pPr algn="just">
              <a:buFont typeface="Wingdings" pitchFamily="2" charset="2"/>
              <a:buChar char="Ø"/>
            </a:pPr>
            <a:endParaRPr lang="tr-TR" sz="1600" dirty="0">
              <a:latin typeface="Gill Sans MT" pitchFamily="34" charset="0"/>
            </a:endParaRPr>
          </a:p>
          <a:p>
            <a:pPr algn="just">
              <a:buFont typeface="Wingdings" pitchFamily="2" charset="2"/>
              <a:buChar char="Ø"/>
            </a:pPr>
            <a:r>
              <a:rPr lang="tr-TR" sz="1600" dirty="0">
                <a:latin typeface="Gill Sans MT" pitchFamily="34" charset="0"/>
              </a:rPr>
              <a:t> Sınıf öğretmenleri tarafından önerilen öğrenciler için; EK 1 Gözlem </a:t>
            </a:r>
            <a:r>
              <a:rPr lang="tr-TR" sz="1600" dirty="0" err="1">
                <a:latin typeface="Gill Sans MT" pitchFamily="34" charset="0"/>
              </a:rPr>
              <a:t>Formu’nun</a:t>
            </a:r>
            <a:r>
              <a:rPr lang="tr-TR" sz="1600" dirty="0">
                <a:latin typeface="Gill Sans MT" pitchFamily="34" charset="0"/>
              </a:rPr>
              <a:t> çıktısı doldurularak okul yönlendirme komisyonuna teslim edilecektir. </a:t>
            </a:r>
          </a:p>
          <a:p>
            <a:pPr algn="just">
              <a:buFont typeface="Wingdings" pitchFamily="2" charset="2"/>
              <a:buChar char="Ø"/>
            </a:pPr>
            <a:endParaRPr lang="tr-TR" sz="1600" dirty="0">
              <a:latin typeface="Gill Sans MT" pitchFamily="34" charset="0"/>
            </a:endParaRPr>
          </a:p>
          <a:p>
            <a:pPr algn="just">
              <a:buFont typeface="Wingdings" pitchFamily="2" charset="2"/>
              <a:buChar char="Ø"/>
            </a:pPr>
            <a:r>
              <a:rPr lang="tr-TR" sz="1600" dirty="0">
                <a:latin typeface="Gill Sans MT" pitchFamily="34" charset="0"/>
              </a:rPr>
              <a:t> Komisyon tarafından okulun aday göstereceği öğrencilerin ilgili öğretmenlere tebliğ edilmesi sonrasında gözlem formları sınıf öğretmenleri tarafından MEBBİS/e-Okul Yönetim Bilgi Sistemleri Modülüne işlenecektir.</a:t>
            </a:r>
          </a:p>
          <a:p>
            <a:pPr algn="just">
              <a:buFont typeface="Wingdings" pitchFamily="2" charset="2"/>
              <a:buChar char="Ø"/>
            </a:pPr>
            <a:endParaRPr lang="tr-TR" sz="1600" dirty="0">
              <a:latin typeface="Gill Sans MT" pitchFamily="34" charset="0"/>
            </a:endParaRPr>
          </a:p>
          <a:p>
            <a:pPr algn="just"/>
            <a:r>
              <a:rPr lang="tr-TR" sz="1600" b="1" dirty="0">
                <a:latin typeface="Gill Sans MT" pitchFamily="34" charset="0"/>
              </a:rPr>
              <a:t>Okul yönlendirme komisyonunun görevleri: </a:t>
            </a:r>
          </a:p>
          <a:p>
            <a:pPr algn="just"/>
            <a:endParaRPr lang="tr-TR" sz="1600" dirty="0">
              <a:latin typeface="Gill Sans MT" pitchFamily="34" charset="0"/>
            </a:endParaRPr>
          </a:p>
          <a:p>
            <a:pPr algn="just"/>
            <a:r>
              <a:rPr lang="tr-TR" sz="1600" b="1" dirty="0">
                <a:solidFill>
                  <a:srgbClr val="FF0000"/>
                </a:solidFill>
                <a:latin typeface="Gill Sans MT" pitchFamily="34" charset="0"/>
              </a:rPr>
              <a:t>a) </a:t>
            </a:r>
            <a:r>
              <a:rPr lang="tr-TR" sz="1600" dirty="0">
                <a:latin typeface="Gill Sans MT" pitchFamily="34" charset="0"/>
              </a:rPr>
              <a:t>Sınıf öğretmeni tarafından önerilen öğrenci/öğrencilerin gözlem formlarını değerlendirerek aday gösterilecek öğrencileri belirlemek, </a:t>
            </a:r>
          </a:p>
          <a:p>
            <a:pPr algn="just"/>
            <a:endParaRPr lang="tr-TR" sz="1600" dirty="0">
              <a:latin typeface="Gill Sans MT" pitchFamily="34" charset="0"/>
            </a:endParaRPr>
          </a:p>
          <a:p>
            <a:pPr algn="just"/>
            <a:r>
              <a:rPr lang="tr-TR" sz="1600" b="1" dirty="0">
                <a:solidFill>
                  <a:srgbClr val="FF0000"/>
                </a:solidFill>
                <a:latin typeface="Gill Sans MT" pitchFamily="34" charset="0"/>
              </a:rPr>
              <a:t>b) </a:t>
            </a:r>
            <a:r>
              <a:rPr lang="tr-TR" sz="1600" dirty="0">
                <a:latin typeface="Gill Sans MT" pitchFamily="34" charset="0"/>
              </a:rPr>
              <a:t>Aday gösterilecek öğrencilerin sınıf bazlı listelerini ilgili sınıf öğretmenlerine tebliğ etmek,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14339" name="Dikdörtgen 3"/>
          <p:cNvSpPr>
            <a:spLocks noChangeArrowheads="1"/>
          </p:cNvSpPr>
          <p:nvPr/>
        </p:nvSpPr>
        <p:spPr bwMode="auto">
          <a:xfrm>
            <a:off x="1071563" y="1143000"/>
            <a:ext cx="7715250" cy="4031873"/>
          </a:xfrm>
          <a:prstGeom prst="rect">
            <a:avLst/>
          </a:prstGeom>
          <a:noFill/>
          <a:ln w="9525">
            <a:noFill/>
            <a:miter lim="800000"/>
            <a:headEnd/>
            <a:tailEnd/>
          </a:ln>
        </p:spPr>
        <p:txBody>
          <a:bodyPr>
            <a:spAutoFit/>
          </a:bodyPr>
          <a:lstStyle/>
          <a:p>
            <a:r>
              <a:rPr lang="tr-TR" sz="1600" b="1">
                <a:latin typeface="Gill Sans MT" pitchFamily="34" charset="0"/>
              </a:rPr>
              <a:t>Okul yönlendirme komisyonunun görevleri: </a:t>
            </a:r>
          </a:p>
          <a:p>
            <a:endParaRPr lang="tr-TR" sz="1600">
              <a:latin typeface="Gill Sans MT" pitchFamily="34" charset="0"/>
            </a:endParaRPr>
          </a:p>
          <a:p>
            <a:r>
              <a:rPr lang="tr-TR" sz="1600" b="1">
                <a:solidFill>
                  <a:srgbClr val="FF0000"/>
                </a:solidFill>
                <a:latin typeface="Gill Sans MT" pitchFamily="34" charset="0"/>
              </a:rPr>
              <a:t>c) </a:t>
            </a:r>
            <a:r>
              <a:rPr lang="tr-TR" sz="1600">
                <a:latin typeface="Gill Sans MT" pitchFamily="34" charset="0"/>
              </a:rPr>
              <a:t>Aday gösterilen öğrenci bilgilerini kontrol etmek ve varsa gerekli düzeltme işlemlerini gerçekleştirmek, </a:t>
            </a:r>
          </a:p>
          <a:p>
            <a:endParaRPr lang="tr-TR" sz="1600">
              <a:latin typeface="Gill Sans MT" pitchFamily="34" charset="0"/>
            </a:endParaRPr>
          </a:p>
          <a:p>
            <a:r>
              <a:rPr lang="tr-TR" sz="1600" b="1">
                <a:solidFill>
                  <a:srgbClr val="FF0000"/>
                </a:solidFill>
                <a:latin typeface="Gill Sans MT" pitchFamily="34" charset="0"/>
              </a:rPr>
              <a:t>ç) </a:t>
            </a:r>
            <a:r>
              <a:rPr lang="tr-TR" sz="1600">
                <a:latin typeface="Gill Sans MT" pitchFamily="34" charset="0"/>
              </a:rPr>
              <a:t>Resim ve müzik yetenek alanları ön değerlendirme uygulamalarında gerekli ortamı sağlamaktır. </a:t>
            </a:r>
          </a:p>
          <a:p>
            <a:endParaRPr lang="tr-TR" sz="1600">
              <a:latin typeface="Gill Sans MT" pitchFamily="34" charset="0"/>
            </a:endParaRPr>
          </a:p>
          <a:p>
            <a:pPr>
              <a:buFont typeface="Wingdings" pitchFamily="2" charset="2"/>
              <a:buChar char="Ø"/>
            </a:pPr>
            <a:r>
              <a:rPr lang="tr-TR" sz="1600">
                <a:latin typeface="Gill Sans MT" pitchFamily="34" charset="0"/>
              </a:rPr>
              <a:t> Aday gösterilen öğrenci bilgilerinde bir değişiklik olması durumunda gerekli düzeltme işlemleri gözlem formlarının doldurulma süresi içerisinde okul yönlendirme komisyonlarınca yapılacaktır. </a:t>
            </a:r>
          </a:p>
          <a:p>
            <a:pPr>
              <a:buFont typeface="Wingdings" pitchFamily="2" charset="2"/>
              <a:buChar char="Ø"/>
            </a:pPr>
            <a:endParaRPr lang="tr-TR" sz="1600">
              <a:latin typeface="Gill Sans MT" pitchFamily="34" charset="0"/>
            </a:endParaRPr>
          </a:p>
          <a:p>
            <a:pPr>
              <a:buFont typeface="Wingdings" pitchFamily="2" charset="2"/>
              <a:buChar char="Ø"/>
            </a:pPr>
            <a:r>
              <a:rPr lang="tr-TR" sz="1600">
                <a:latin typeface="Gill Sans MT" pitchFamily="34" charset="0"/>
              </a:rPr>
              <a:t> Özel eğitim ihtiyacı olan öğrencilerden, “total görme engelli” olup durumlarını Sağlık Bakanlığı’nın rapor vermeye yetkili hastanelerinden alınan sağlık kurulu raporları ile belgeleyenler dışında aday gösterilmiş öğrencilerin tamamı ön değerlendirme sürecine katılacaklardır.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15363" name="Dikdörtgen 3"/>
          <p:cNvSpPr>
            <a:spLocks noChangeArrowheads="1"/>
          </p:cNvSpPr>
          <p:nvPr/>
        </p:nvSpPr>
        <p:spPr bwMode="auto">
          <a:xfrm>
            <a:off x="1071563" y="1143000"/>
            <a:ext cx="7715250" cy="2800767"/>
          </a:xfrm>
          <a:prstGeom prst="rect">
            <a:avLst/>
          </a:prstGeom>
          <a:noFill/>
          <a:ln w="9525">
            <a:noFill/>
            <a:miter lim="800000"/>
            <a:headEnd/>
            <a:tailEnd/>
          </a:ln>
        </p:spPr>
        <p:txBody>
          <a:bodyPr>
            <a:spAutoFit/>
          </a:bodyPr>
          <a:lstStyle/>
          <a:p>
            <a:r>
              <a:rPr lang="tr-TR" sz="1600" b="1" dirty="0">
                <a:solidFill>
                  <a:srgbClr val="FF0000"/>
                </a:solidFill>
                <a:latin typeface="Gill Sans MT" pitchFamily="34" charset="0"/>
              </a:rPr>
              <a:t>UYGULAMA ESASLARI </a:t>
            </a:r>
          </a:p>
          <a:p>
            <a:endParaRPr lang="tr-TR" sz="1600" b="1" dirty="0">
              <a:latin typeface="Gill Sans MT" pitchFamily="34" charset="0"/>
            </a:endParaRPr>
          </a:p>
          <a:p>
            <a:r>
              <a:rPr lang="tr-TR" sz="1600" b="1" dirty="0">
                <a:latin typeface="Gill Sans MT" pitchFamily="34" charset="0"/>
              </a:rPr>
              <a:t>İl Tanılama Sınav Komisyonlarının Oluşturulması </a:t>
            </a:r>
          </a:p>
          <a:p>
            <a:endParaRPr lang="tr-TR" sz="1600" b="1" dirty="0">
              <a:latin typeface="Gill Sans MT" pitchFamily="34" charset="0"/>
            </a:endParaRPr>
          </a:p>
          <a:p>
            <a:r>
              <a:rPr lang="tr-TR" sz="1600" b="1" dirty="0">
                <a:solidFill>
                  <a:srgbClr val="FF0000"/>
                </a:solidFill>
                <a:latin typeface="Gill Sans MT" pitchFamily="34" charset="0"/>
              </a:rPr>
              <a:t>a) </a:t>
            </a:r>
            <a:r>
              <a:rPr lang="tr-TR" sz="1600" dirty="0" err="1">
                <a:latin typeface="Gill Sans MT" pitchFamily="34" charset="0"/>
              </a:rPr>
              <a:t>BİLSEM’e</a:t>
            </a:r>
            <a:r>
              <a:rPr lang="tr-TR" sz="1600" dirty="0">
                <a:latin typeface="Gill Sans MT" pitchFamily="34" charset="0"/>
              </a:rPr>
              <a:t> yerleştirilecek öğrencilerin tanılama süreçleri ile ilgili iş ve işlemleri yürütmek üzere 29-31 Aralık 2021 tarihleri arasında il millî eğitim müdürlükleri tarafından il tanılama sınav komisyonları oluşturulacaktır. </a:t>
            </a:r>
          </a:p>
          <a:p>
            <a:endParaRPr lang="tr-TR" sz="1600" dirty="0">
              <a:latin typeface="Gill Sans MT" pitchFamily="34" charset="0"/>
            </a:endParaRPr>
          </a:p>
          <a:p>
            <a:r>
              <a:rPr lang="tr-TR" sz="1600" b="1" dirty="0">
                <a:solidFill>
                  <a:srgbClr val="FF0000"/>
                </a:solidFill>
                <a:latin typeface="Gill Sans MT" pitchFamily="34" charset="0"/>
              </a:rPr>
              <a:t>b) </a:t>
            </a:r>
            <a:r>
              <a:rPr lang="tr-TR" sz="1600" dirty="0">
                <a:latin typeface="Gill Sans MT" pitchFamily="34" charset="0"/>
              </a:rPr>
              <a:t>İl tanılama sınav komisyonları; il özel eğitim ve rehberlik hizmetlerinden sorumlu millî eğitim müdür yardımcısı/şube müdürü başkanlığında, ilde bulunan rehberlik ve araştırma merkezi ve BİLSEM müdürlerinin tamamının katılımlarıyla oluşturulacaktır.</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16387" name="Dikdörtgen 3"/>
          <p:cNvSpPr>
            <a:spLocks noChangeArrowheads="1"/>
          </p:cNvSpPr>
          <p:nvPr/>
        </p:nvSpPr>
        <p:spPr bwMode="auto">
          <a:xfrm>
            <a:off x="1071563" y="1143000"/>
            <a:ext cx="7715250" cy="4047262"/>
          </a:xfrm>
          <a:prstGeom prst="rect">
            <a:avLst/>
          </a:prstGeom>
          <a:noFill/>
          <a:ln w="9525">
            <a:noFill/>
            <a:miter lim="800000"/>
            <a:headEnd/>
            <a:tailEnd/>
          </a:ln>
        </p:spPr>
        <p:txBody>
          <a:bodyPr>
            <a:spAutoFit/>
          </a:bodyPr>
          <a:lstStyle/>
          <a:p>
            <a:r>
              <a:rPr lang="tr-TR" sz="1600" b="1" dirty="0">
                <a:latin typeface="Gill Sans MT" pitchFamily="34" charset="0"/>
              </a:rPr>
              <a:t>İl Tanılama Sınav Komisyonunun Görevleri </a:t>
            </a:r>
          </a:p>
          <a:p>
            <a:endParaRPr lang="tr-TR" sz="1600" b="1" dirty="0">
              <a:latin typeface="Gill Sans MT" pitchFamily="34" charset="0"/>
            </a:endParaRPr>
          </a:p>
          <a:p>
            <a:r>
              <a:rPr lang="tr-TR" sz="1500" b="1" dirty="0">
                <a:solidFill>
                  <a:srgbClr val="FF0000"/>
                </a:solidFill>
                <a:latin typeface="Gill Sans MT" pitchFamily="34" charset="0"/>
              </a:rPr>
              <a:t>a) </a:t>
            </a:r>
            <a:r>
              <a:rPr lang="tr-TR" sz="1500" dirty="0">
                <a:latin typeface="Gill Sans MT" pitchFamily="34" charset="0"/>
              </a:rPr>
              <a:t>İlkokul sınıf öğretmenlerine, rehberlik öğretmenlerine/ psikolojik danışmanlara ve okul yöneticilerine yönelik gerçekleştirilecek BİLSEM öğrenci tanılama ve yerleştirme sürecine ilişkin bilgilendirme toplantılarını 03-07 Ocak 2022 tarihleri arasında planlamak ve gerçekleştirmek, </a:t>
            </a:r>
          </a:p>
          <a:p>
            <a:endParaRPr lang="tr-TR" sz="1500" dirty="0">
              <a:latin typeface="Gill Sans MT" pitchFamily="34" charset="0"/>
            </a:endParaRPr>
          </a:p>
          <a:p>
            <a:r>
              <a:rPr lang="tr-TR" sz="1500" b="1" dirty="0">
                <a:solidFill>
                  <a:srgbClr val="FF0000"/>
                </a:solidFill>
                <a:latin typeface="Gill Sans MT" pitchFamily="34" charset="0"/>
              </a:rPr>
              <a:t>b) </a:t>
            </a:r>
            <a:r>
              <a:rPr lang="tr-TR" sz="1500" dirty="0">
                <a:latin typeface="Gill Sans MT" pitchFamily="34" charset="0"/>
              </a:rPr>
              <a:t>Ön değerlendirme ve bireysel değerlendirme aşamalarındaki iş ve işlemleri planlamak ve yürütmek, </a:t>
            </a:r>
          </a:p>
          <a:p>
            <a:endParaRPr lang="tr-TR" sz="1500" dirty="0">
              <a:latin typeface="Gill Sans MT" pitchFamily="34" charset="0"/>
            </a:endParaRPr>
          </a:p>
          <a:p>
            <a:r>
              <a:rPr lang="tr-TR" sz="1500" b="1" dirty="0">
                <a:solidFill>
                  <a:srgbClr val="FF0000"/>
                </a:solidFill>
                <a:latin typeface="Gill Sans MT" pitchFamily="34" charset="0"/>
              </a:rPr>
              <a:t>c) </a:t>
            </a:r>
            <a:r>
              <a:rPr lang="tr-TR" sz="1500" dirty="0">
                <a:latin typeface="Gill Sans MT" pitchFamily="34" charset="0"/>
              </a:rPr>
              <a:t>Ön değerlendirme ve bireysel değerlendirme sonuçlarına ilişkin itirazları değerlendirerek maddi hata içermeyen itirazları karara bağlamak, maddi hata içeren itirazları ise karara bağlanmak üzere merkez tanılama sınav komisyonuna göndermek </a:t>
            </a:r>
          </a:p>
          <a:p>
            <a:endParaRPr lang="tr-TR" sz="1500" dirty="0">
              <a:latin typeface="Gill Sans MT" pitchFamily="34" charset="0"/>
            </a:endParaRPr>
          </a:p>
          <a:p>
            <a:r>
              <a:rPr lang="tr-TR" sz="1500" b="1" dirty="0">
                <a:solidFill>
                  <a:srgbClr val="FF0000"/>
                </a:solidFill>
                <a:latin typeface="Gill Sans MT" pitchFamily="34" charset="0"/>
              </a:rPr>
              <a:t>ç) </a:t>
            </a:r>
            <a:r>
              <a:rPr lang="tr-TR" sz="1500" dirty="0">
                <a:latin typeface="Gill Sans MT" pitchFamily="34" charset="0"/>
              </a:rPr>
              <a:t>İtiraz değerlendirme sürecinde; genel zihinsel yetenek alanı için ön değerlendirme ve bireysel değerlendirme uygulamalarında görev yapmış en az 1 (bir) uygulayıcı, resim ve müzik yetenek alanları için ise bireysel değerlendirme itiraz sürecinde görevlendirilmek üzere alanlarının uygulamalarında görev yapmış en az 2’şer (ikişer) komisyon üyesinin katılımını sağlamaktır.</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465</TotalTime>
  <Words>2751</Words>
  <Application>Microsoft Office PowerPoint</Application>
  <PresentationFormat>Ekran Gösterisi (4:3)</PresentationFormat>
  <Paragraphs>266</Paragraphs>
  <Slides>32</Slides>
  <Notes>0</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Duman</vt:lpstr>
      <vt:lpstr>PowerPoint Sunusu</vt:lpstr>
      <vt:lpstr>TAKVİM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Win7</dc:creator>
  <cp:lastModifiedBy>Bilinmeyen Kullanıcı</cp:lastModifiedBy>
  <cp:revision>11</cp:revision>
  <dcterms:created xsi:type="dcterms:W3CDTF">2021-12-31T05:58:45Z</dcterms:created>
  <dcterms:modified xsi:type="dcterms:W3CDTF">2022-01-06T08:31:45Z</dcterms:modified>
</cp:coreProperties>
</file>